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sldIdLst>
    <p:sldId id="377" r:id="rId2"/>
    <p:sldId id="404" r:id="rId3"/>
    <p:sldId id="383" r:id="rId4"/>
    <p:sldId id="378" r:id="rId5"/>
    <p:sldId id="416" r:id="rId6"/>
    <p:sldId id="405" r:id="rId7"/>
    <p:sldId id="385" r:id="rId8"/>
    <p:sldId id="386" r:id="rId9"/>
    <p:sldId id="406" r:id="rId10"/>
    <p:sldId id="407" r:id="rId11"/>
    <p:sldId id="408" r:id="rId12"/>
    <p:sldId id="409" r:id="rId13"/>
    <p:sldId id="410" r:id="rId14"/>
    <p:sldId id="411" r:id="rId15"/>
    <p:sldId id="412" r:id="rId16"/>
    <p:sldId id="413" r:id="rId17"/>
    <p:sldId id="414" r:id="rId18"/>
    <p:sldId id="402" r:id="rId19"/>
    <p:sldId id="403" r:id="rId20"/>
    <p:sldId id="400" r:id="rId21"/>
    <p:sldId id="415" r:id="rId22"/>
    <p:sldId id="394" r:id="rId23"/>
    <p:sldId id="39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750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00" y="10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presProps" Target="presProps.xml"  /><Relationship Id="rId26" Type="http://schemas.openxmlformats.org/officeDocument/2006/relationships/viewProps" Target="viewProps.xml"  /><Relationship Id="rId27" Type="http://schemas.openxmlformats.org/officeDocument/2006/relationships/theme" Target="theme/theme1.xml"  /><Relationship Id="rId28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8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3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95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95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1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9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1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91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4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4476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0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Relationship Id="rId3" Type="http://schemas.openxmlformats.org/officeDocument/2006/relationships/image" Target="../media/image15.png"  /><Relationship Id="rId4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Relationship Id="rId6" Type="http://schemas.openxmlformats.org/officeDocument/2006/relationships/image" Target="../media/image15.png"  /><Relationship Id="rId7" Type="http://schemas.openxmlformats.org/officeDocument/2006/relationships/image" Target="../media/image23.png"  /><Relationship Id="rId8" Type="http://schemas.openxmlformats.org/officeDocument/2006/relationships/image" Target="../media/image1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41.png"  /><Relationship Id="rId11" Type="http://schemas.openxmlformats.org/officeDocument/2006/relationships/image" Target="../media/image42.png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Relationship Id="rId6" Type="http://schemas.openxmlformats.org/officeDocument/2006/relationships/image" Target="../media/image37.png"  /><Relationship Id="rId7" Type="http://schemas.openxmlformats.org/officeDocument/2006/relationships/image" Target="../media/image38.png"  /><Relationship Id="rId8" Type="http://schemas.openxmlformats.org/officeDocument/2006/relationships/image" Target="../media/image39.png"  /><Relationship Id="rId9" Type="http://schemas.openxmlformats.org/officeDocument/2006/relationships/image" Target="../media/image4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Relationship Id="rId5" Type="http://schemas.openxmlformats.org/officeDocument/2006/relationships/image" Target="../media/image4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Relationship Id="rId6" Type="http://schemas.openxmlformats.org/officeDocument/2006/relationships/image" Target="../media/image37.png"  /><Relationship Id="rId7" Type="http://schemas.openxmlformats.org/officeDocument/2006/relationships/image" Target="../media/image38.png"  /><Relationship Id="rId8" Type="http://schemas.openxmlformats.org/officeDocument/2006/relationships/image" Target="../media/image3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9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160281" y="2006798"/>
            <a:ext cx="6972578" cy="1067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200" b="1" i="1">
                <a:solidFill>
                  <a:schemeClr val="bg1"/>
                </a:solidFill>
              </a:rPr>
              <a:t>YOUTUBE </a:t>
            </a:r>
            <a:r>
              <a:rPr lang="ko-KR" altLang="en-US" sz="3200" b="1" i="1">
                <a:solidFill>
                  <a:schemeClr val="bg1"/>
                </a:solidFill>
              </a:rPr>
              <a:t>댓글 수집 시각화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schemeClr val="bg1"/>
                </a:solidFill>
              </a:rPr>
              <a:t>Selenium, WebDriver_Manager, Pandas, BeautifulSoup4, Konlpy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729346" y="2093021"/>
            <a:ext cx="1287598" cy="929440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b="1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822655" y="3452770"/>
            <a:ext cx="8640000" cy="0"/>
          </a:xfrm>
          <a:prstGeom prst="line">
            <a:avLst/>
          </a:prstGeom>
          <a:ln w="38100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822655" y="3452770"/>
            <a:ext cx="122767" cy="0"/>
          </a:xfrm>
          <a:prstGeom prst="line">
            <a:avLst/>
          </a:prstGeom>
          <a:ln w="3810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1830621" y="3594512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6658884" y="3936843"/>
            <a:ext cx="37792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대우직업능력개발원 </a:t>
            </a:r>
            <a:r>
              <a:rPr lang="en-US" altLang="ko-KR" sz="1400" dirty="0">
                <a:solidFill>
                  <a:schemeClr val="bg1"/>
                </a:solidFill>
              </a:rPr>
              <a:t>4</a:t>
            </a:r>
            <a:r>
              <a:rPr lang="ko-KR" altLang="en-US" sz="1400" dirty="0">
                <a:solidFill>
                  <a:schemeClr val="bg1"/>
                </a:solidFill>
              </a:rPr>
              <a:t>팀 </a:t>
            </a:r>
            <a:r>
              <a:rPr lang="en-US" altLang="ko-KR" sz="1400" b="1" dirty="0">
                <a:solidFill>
                  <a:schemeClr val="bg1"/>
                </a:solidFill>
              </a:rPr>
              <a:t>TEAM </a:t>
            </a:r>
            <a:r>
              <a:rPr lang="ko-KR" altLang="en-US" sz="1400" b="1" dirty="0">
                <a:solidFill>
                  <a:schemeClr val="bg1"/>
                </a:solidFill>
              </a:rPr>
              <a:t>임대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306455" y="5800100"/>
            <a:ext cx="1156200" cy="358775"/>
          </a:xfrm>
          <a:prstGeom prst="roundRect">
            <a:avLst>
              <a:gd name="adj" fmla="val 0"/>
            </a:avLst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START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8" name="이등변 삼각형 17"/>
          <p:cNvSpPr/>
          <p:nvPr/>
        </p:nvSpPr>
        <p:spPr>
          <a:xfrm rot="5400000">
            <a:off x="2174821" y="2359531"/>
            <a:ext cx="448235" cy="435303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73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solidFill>
                  <a:prstClr val="white"/>
                </a:solidFill>
              </a:rPr>
              <a:t>05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747" y="900761"/>
            <a:ext cx="4387192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170512"/>
            <a:ext cx="7151972" cy="541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srgbClr val="FFFFFF"/>
                </a:solidFill>
              </a:rPr>
              <a:t>프로젝트 주요 기능 </a:t>
            </a:r>
            <a:r>
              <a:rPr lang="en-US" altLang="ko-KR" sz="2000" i="1" kern="0">
                <a:solidFill>
                  <a:srgbClr val="FFFFFF"/>
                </a:solidFill>
              </a:rPr>
              <a:t>- checker_required_folder()</a:t>
            </a: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12342" y="1222709"/>
            <a:ext cx="6496050" cy="5514975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1762" y="1725027"/>
            <a:ext cx="3105150" cy="2686050"/>
          </a:xfrm>
          <a:prstGeom prst="rect">
            <a:avLst/>
          </a:prstGeom>
        </p:spPr>
      </p:pic>
      <p:sp>
        <p:nvSpPr>
          <p:cNvPr id="97" name="직사각형 12"/>
          <p:cNvSpPr/>
          <p:nvPr/>
        </p:nvSpPr>
        <p:spPr>
          <a:xfrm>
            <a:off x="1157183" y="4720665"/>
            <a:ext cx="3570751" cy="870109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chemeClr val="accent1"/>
            </a:solidFill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필수 디렉토리 </a:t>
            </a:r>
            <a:r>
              <a:rPr kumimoji="0" lang="ko-KR" altLang="en-US" sz="17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유뮤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확인 후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,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디렉토리가 없다면 생성하는 함수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23C538A-9A43-49CC-81A2-CDB06239E934}"/>
              </a:ext>
            </a:extLst>
          </p:cNvPr>
          <p:cNvGrpSpPr/>
          <p:nvPr/>
        </p:nvGrpSpPr>
        <p:grpSpPr>
          <a:xfrm>
            <a:off x="497011" y="1042126"/>
            <a:ext cx="415910" cy="175612"/>
            <a:chOff x="518685" y="5627247"/>
            <a:chExt cx="415910" cy="175612"/>
          </a:xfrm>
        </p:grpSpPr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C9680C1-FDED-4701-B280-870FD39731B6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모서리가 둥근 직사각형 9">
              <a:extLst>
                <a:ext uri="{FF2B5EF4-FFF2-40B4-BE49-F238E27FC236}">
                  <a16:creationId xmlns:a16="http://schemas.microsoft.com/office/drawing/2014/main" id="{78059FC0-BE29-4D52-929F-B431F2FFBEAB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모서리가 둥근 직사각형 10">
              <a:extLst>
                <a:ext uri="{FF2B5EF4-FFF2-40B4-BE49-F238E27FC236}">
                  <a16:creationId xmlns:a16="http://schemas.microsoft.com/office/drawing/2014/main" id="{CF9A99B0-3E4E-4C20-89E8-5052AAB77AB0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모서리가 둥근 직사각형 11">
              <a:extLst>
                <a:ext uri="{FF2B5EF4-FFF2-40B4-BE49-F238E27FC236}">
                  <a16:creationId xmlns:a16="http://schemas.microsoft.com/office/drawing/2014/main" id="{ED7C97E8-3CDB-49E1-AAC0-EA40CF2F54DE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91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7389" y="1590785"/>
            <a:ext cx="3105150" cy="268605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solidFill>
                  <a:prstClr val="white"/>
                </a:solidFill>
              </a:rPr>
              <a:t>05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746" y="900761"/>
            <a:ext cx="4552467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170512"/>
            <a:ext cx="7151972" cy="54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srgbClr val="FFFFFF"/>
                </a:solidFill>
              </a:rPr>
              <a:t>프로젝트 주요 기능 </a:t>
            </a:r>
            <a:r>
              <a:rPr lang="en-US" altLang="ko-KR" sz="2000" i="1" kern="0">
                <a:solidFill>
                  <a:srgbClr val="FFFFFF"/>
                </a:solidFill>
              </a:rPr>
              <a:t>- checker_required_folder()</a:t>
            </a:r>
          </a:p>
        </p:txBody>
      </p:sp>
      <p:sp>
        <p:nvSpPr>
          <p:cNvPr id="65" name="직사각형 12"/>
          <p:cNvSpPr/>
          <p:nvPr/>
        </p:nvSpPr>
        <p:spPr>
          <a:xfrm>
            <a:off x="749106" y="1262919"/>
            <a:ext cx="11052568" cy="544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i="1" u="none" strike="noStrike" kern="0" cap="none" spc="0" normalizeH="0" baseline="0">
              <a:solidFill>
                <a:srgbClr val="272938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8" name="그림 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8979" y="4475796"/>
            <a:ext cx="1900279" cy="1839952"/>
          </a:xfrm>
          <a:prstGeom prst="rect">
            <a:avLst/>
          </a:prstGeom>
        </p:spPr>
      </p:pic>
      <p:pic>
        <p:nvPicPr>
          <p:cNvPr id="79" name="그림 5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22497" y="2787592"/>
            <a:ext cx="3490531" cy="1458933"/>
          </a:xfrm>
          <a:prstGeom prst="rect">
            <a:avLst/>
          </a:prstGeom>
        </p:spPr>
      </p:pic>
      <p:pic>
        <p:nvPicPr>
          <p:cNvPr id="80" name="그림 5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674604" y="2125899"/>
            <a:ext cx="3163152" cy="4060337"/>
          </a:xfrm>
          <a:prstGeom prst="rect">
            <a:avLst/>
          </a:prstGeom>
        </p:spPr>
      </p:pic>
      <p:sp>
        <p:nvSpPr>
          <p:cNvPr id="81" name="직사각형 68"/>
          <p:cNvSpPr/>
          <p:nvPr/>
        </p:nvSpPr>
        <p:spPr>
          <a:xfrm>
            <a:off x="2259910" y="2553984"/>
            <a:ext cx="932640" cy="290570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2" name="직사각형 12"/>
          <p:cNvSpPr/>
          <p:nvPr/>
        </p:nvSpPr>
        <p:spPr>
          <a:xfrm>
            <a:off x="2863657" y="4694633"/>
            <a:ext cx="3320092" cy="1251610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chemeClr val="accent1"/>
            </a:solidFill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comment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디렉토리 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]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영상의 정보와 가공된 댓글을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   저장한 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csv 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파일</a:t>
            </a:r>
          </a:p>
        </p:txBody>
      </p:sp>
      <p:sp>
        <p:nvSpPr>
          <p:cNvPr id="83" name="직사각형 12"/>
          <p:cNvSpPr/>
          <p:nvPr/>
        </p:nvSpPr>
        <p:spPr>
          <a:xfrm>
            <a:off x="6386763" y="4216580"/>
            <a:ext cx="2237251" cy="385774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chemeClr val="accent1"/>
            </a:solidFill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comment</a:t>
            </a:r>
            <a:r>
              <a:rPr kumimoji="0" lang="ko-KR" altLang="en-US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디렉토리 내부 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]</a:t>
            </a:r>
          </a:p>
        </p:txBody>
      </p:sp>
      <p:sp>
        <p:nvSpPr>
          <p:cNvPr id="84" name="직사각형 12"/>
          <p:cNvSpPr/>
          <p:nvPr/>
        </p:nvSpPr>
        <p:spPr>
          <a:xfrm>
            <a:off x="9757612" y="1641543"/>
            <a:ext cx="1455199" cy="386379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chemeClr val="accent1"/>
            </a:solidFill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[ csv </a:t>
            </a:r>
            <a:r>
              <a:rPr kumimoji="0" lang="ko-KR" altLang="en-US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파일 내부 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]</a:t>
            </a:r>
            <a:r>
              <a:rPr kumimoji="0" lang="ko-KR" altLang="en-US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sp>
        <p:nvSpPr>
          <p:cNvPr id="85" name="직사각형 68"/>
          <p:cNvSpPr/>
          <p:nvPr/>
        </p:nvSpPr>
        <p:spPr>
          <a:xfrm>
            <a:off x="1186166" y="4703099"/>
            <a:ext cx="1373798" cy="430457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F499F7-645D-4F4D-8929-D665309D1191}"/>
              </a:ext>
            </a:extLst>
          </p:cNvPr>
          <p:cNvGrpSpPr/>
          <p:nvPr/>
        </p:nvGrpSpPr>
        <p:grpSpPr>
          <a:xfrm>
            <a:off x="497011" y="1042126"/>
            <a:ext cx="415910" cy="175612"/>
            <a:chOff x="518685" y="5627247"/>
            <a:chExt cx="415910" cy="175612"/>
          </a:xfrm>
        </p:grpSpPr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E21D98D2-B02A-4928-8261-C1CF472989F3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모서리가 둥근 직사각형 9">
              <a:extLst>
                <a:ext uri="{FF2B5EF4-FFF2-40B4-BE49-F238E27FC236}">
                  <a16:creationId xmlns:a16="http://schemas.microsoft.com/office/drawing/2014/main" id="{5D92A428-8B14-4EB2-A41B-38D12DF0694B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모서리가 둥근 직사각형 10">
              <a:extLst>
                <a:ext uri="{FF2B5EF4-FFF2-40B4-BE49-F238E27FC236}">
                  <a16:creationId xmlns:a16="http://schemas.microsoft.com/office/drawing/2014/main" id="{9802953F-E24C-41AA-93D0-E21DA7E5898D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모서리가 둥근 직사각형 11">
              <a:extLst>
                <a:ext uri="{FF2B5EF4-FFF2-40B4-BE49-F238E27FC236}">
                  <a16:creationId xmlns:a16="http://schemas.microsoft.com/office/drawing/2014/main" id="{1A24887D-3161-4CC1-B7F0-953ADFE4B87F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867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729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그림 6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37033" y="1673238"/>
            <a:ext cx="6864869" cy="345097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solidFill>
                  <a:prstClr val="white"/>
                </a:solidFill>
              </a:rPr>
              <a:t>05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746" y="900761"/>
            <a:ext cx="5028266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170512"/>
            <a:ext cx="7151972" cy="54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srgbClr val="FFFFFF"/>
                </a:solidFill>
              </a:rPr>
              <a:t>프로젝트 주요 기능 </a:t>
            </a:r>
            <a:r>
              <a:rPr lang="en-US" altLang="ko-KR" sz="2000" i="1" kern="0">
                <a:solidFill>
                  <a:srgbClr val="FFFFFF"/>
                </a:solidFill>
              </a:rPr>
              <a:t>- checker_required_folder()</a:t>
            </a:r>
          </a:p>
        </p:txBody>
      </p:sp>
      <p:sp>
        <p:nvSpPr>
          <p:cNvPr id="65" name="직사각형 12"/>
          <p:cNvSpPr/>
          <p:nvPr/>
        </p:nvSpPr>
        <p:spPr>
          <a:xfrm>
            <a:off x="749106" y="1262919"/>
            <a:ext cx="11052568" cy="544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i="1" u="none" strike="noStrike" kern="0" cap="none" spc="0" normalizeH="0" baseline="0">
              <a:solidFill>
                <a:srgbClr val="272938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8" name="그림 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6346" y="4319864"/>
            <a:ext cx="1900279" cy="1839952"/>
          </a:xfrm>
          <a:prstGeom prst="rect">
            <a:avLst/>
          </a:prstGeom>
        </p:spPr>
      </p:pic>
      <p:sp>
        <p:nvSpPr>
          <p:cNvPr id="81" name="직사각형 68"/>
          <p:cNvSpPr/>
          <p:nvPr/>
        </p:nvSpPr>
        <p:spPr>
          <a:xfrm>
            <a:off x="914622" y="4971130"/>
            <a:ext cx="1025769" cy="531202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2" name="직사각형 12"/>
          <p:cNvSpPr/>
          <p:nvPr/>
        </p:nvSpPr>
        <p:spPr>
          <a:xfrm>
            <a:off x="2500760" y="5250570"/>
            <a:ext cx="3671013" cy="1251610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chemeClr val="accent1"/>
            </a:solidFill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7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7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img</a:t>
            </a:r>
            <a:r>
              <a:rPr kumimoji="0" lang="ko-KR" altLang="en-US" sz="17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디렉토리 </a:t>
            </a:r>
            <a:r>
              <a:rPr kumimoji="0" lang="en-US" altLang="ko-KR" sz="17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]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7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- comment</a:t>
            </a:r>
            <a:r>
              <a:rPr kumimoji="0" lang="ko-KR" altLang="en-US" sz="17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디렉토리의 </a:t>
            </a:r>
            <a:r>
              <a:rPr kumimoji="0" lang="en-US" altLang="ko-KR" sz="17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csv</a:t>
            </a:r>
            <a:r>
              <a:rPr kumimoji="0" lang="ko-KR" altLang="en-US" sz="17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파일을 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  시각화한 이미지 파일</a:t>
            </a:r>
          </a:p>
        </p:txBody>
      </p:sp>
      <p:sp>
        <p:nvSpPr>
          <p:cNvPr id="83" name="직사각형 12"/>
          <p:cNvSpPr/>
          <p:nvPr/>
        </p:nvSpPr>
        <p:spPr>
          <a:xfrm>
            <a:off x="9334502" y="4807855"/>
            <a:ext cx="1826171" cy="385775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chemeClr val="accent1"/>
            </a:solidFill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img</a:t>
            </a:r>
            <a:r>
              <a:rPr kumimoji="0" lang="ko-KR" altLang="en-US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디렉토리 내부 </a:t>
            </a:r>
            <a:r>
              <a:rPr kumimoji="0" lang="en-US" altLang="ko-KR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]</a:t>
            </a: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22997" y="1621269"/>
            <a:ext cx="3105150" cy="2686050"/>
          </a:xfrm>
          <a:prstGeom prst="rect">
            <a:avLst/>
          </a:prstGeom>
        </p:spPr>
      </p:pic>
      <p:sp>
        <p:nvSpPr>
          <p:cNvPr id="88" name="직사각형 68"/>
          <p:cNvSpPr/>
          <p:nvPr/>
        </p:nvSpPr>
        <p:spPr>
          <a:xfrm>
            <a:off x="2958664" y="3871348"/>
            <a:ext cx="822736" cy="244777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7245C8-7883-49E1-8E0B-D5456BD1917B}"/>
              </a:ext>
            </a:extLst>
          </p:cNvPr>
          <p:cNvGrpSpPr/>
          <p:nvPr/>
        </p:nvGrpSpPr>
        <p:grpSpPr>
          <a:xfrm>
            <a:off x="497011" y="1042126"/>
            <a:ext cx="415910" cy="175612"/>
            <a:chOff x="518685" y="5627247"/>
            <a:chExt cx="415910" cy="175612"/>
          </a:xfrm>
        </p:grpSpPr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1DCFFA96-511A-4C58-8051-46ACBFA18D78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모서리가 둥근 직사각형 9">
              <a:extLst>
                <a:ext uri="{FF2B5EF4-FFF2-40B4-BE49-F238E27FC236}">
                  <a16:creationId xmlns:a16="http://schemas.microsoft.com/office/drawing/2014/main" id="{AC0809F8-6F8E-431B-AEBE-800C4DDA3FBF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모서리가 둥근 직사각형 10">
              <a:extLst>
                <a:ext uri="{FF2B5EF4-FFF2-40B4-BE49-F238E27FC236}">
                  <a16:creationId xmlns:a16="http://schemas.microsoft.com/office/drawing/2014/main" id="{D9FFE8EC-1080-45B2-A206-34EC4D4D074B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모서리가 둥근 직사각형 11">
              <a:extLst>
                <a:ext uri="{FF2B5EF4-FFF2-40B4-BE49-F238E27FC236}">
                  <a16:creationId xmlns:a16="http://schemas.microsoft.com/office/drawing/2014/main" id="{B8066133-9907-4281-9B76-68064519A5F0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1103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729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그림 7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53964" y="1944416"/>
            <a:ext cx="3826138" cy="962925"/>
          </a:xfrm>
          <a:prstGeom prst="rect">
            <a:avLst/>
          </a:prstGeom>
        </p:spPr>
      </p:pic>
      <p:pic>
        <p:nvPicPr>
          <p:cNvPr id="88" name="그림 7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37615" y="3192303"/>
            <a:ext cx="4320383" cy="945882"/>
          </a:xfrm>
          <a:prstGeom prst="rect">
            <a:avLst/>
          </a:prstGeom>
        </p:spPr>
      </p:pic>
      <p:pic>
        <p:nvPicPr>
          <p:cNvPr id="89" name="그림 7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71253" y="4282666"/>
            <a:ext cx="3902830" cy="945882"/>
          </a:xfrm>
          <a:prstGeom prst="rect">
            <a:avLst/>
          </a:prstGeom>
        </p:spPr>
      </p:pic>
      <p:pic>
        <p:nvPicPr>
          <p:cNvPr id="90" name="그림 7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58902" y="5389998"/>
            <a:ext cx="4303339" cy="9629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solidFill>
                  <a:prstClr val="white"/>
                </a:solidFill>
              </a:rPr>
              <a:t>05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746" y="900761"/>
            <a:ext cx="5724344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170512"/>
            <a:ext cx="7151972" cy="54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srgbClr val="FFFFFF"/>
                </a:solidFill>
              </a:rPr>
              <a:t>프로젝트 주요 기능 </a:t>
            </a:r>
            <a:r>
              <a:rPr lang="en-US" altLang="ko-KR" sz="2000" i="1" kern="0">
                <a:solidFill>
                  <a:srgbClr val="FFFFFF"/>
                </a:solidFill>
              </a:rPr>
              <a:t>- checker_required_folder()</a:t>
            </a:r>
          </a:p>
        </p:txBody>
      </p:sp>
      <p:pic>
        <p:nvPicPr>
          <p:cNvPr id="78" name="그림 5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4202" y="4705918"/>
            <a:ext cx="1900279" cy="1839952"/>
          </a:xfrm>
          <a:prstGeom prst="rect">
            <a:avLst/>
          </a:prstGeom>
        </p:spPr>
      </p:pic>
      <p:sp>
        <p:nvSpPr>
          <p:cNvPr id="81" name="직사각형 68"/>
          <p:cNvSpPr/>
          <p:nvPr/>
        </p:nvSpPr>
        <p:spPr>
          <a:xfrm>
            <a:off x="490746" y="5802195"/>
            <a:ext cx="1676330" cy="531202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2" name="직사각형 12"/>
          <p:cNvSpPr/>
          <p:nvPr/>
        </p:nvSpPr>
        <p:spPr>
          <a:xfrm>
            <a:off x="1266510" y="4322901"/>
            <a:ext cx="3510592" cy="1245870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chemeClr val="accent1"/>
            </a:solidFill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7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nocomment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디렉토리 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]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- 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댓글을 수집하지 않은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,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  영상의 정보만 수집한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csv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파일</a:t>
            </a:r>
          </a:p>
        </p:txBody>
      </p:sp>
      <p:pic>
        <p:nvPicPr>
          <p:cNvPr id="86" name="그림 7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660139" y="2284124"/>
            <a:ext cx="2749592" cy="3356015"/>
          </a:xfrm>
          <a:prstGeom prst="rect">
            <a:avLst/>
          </a:prstGeom>
        </p:spPr>
      </p:pic>
      <p:sp>
        <p:nvSpPr>
          <p:cNvPr id="83" name="직사각형 12"/>
          <p:cNvSpPr/>
          <p:nvPr/>
        </p:nvSpPr>
        <p:spPr>
          <a:xfrm>
            <a:off x="4951076" y="5660089"/>
            <a:ext cx="2507961" cy="386380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chemeClr val="accent1"/>
            </a:solidFill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nocomment </a:t>
            </a:r>
            <a:r>
              <a:rPr kumimoji="0" lang="ko-KR" altLang="en-US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디렉토리 내부 </a:t>
            </a:r>
            <a:r>
              <a:rPr kumimoji="0" lang="en-US" altLang="ko-KR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]</a:t>
            </a:r>
          </a:p>
        </p:txBody>
      </p:sp>
      <p:sp>
        <p:nvSpPr>
          <p:cNvPr id="91" name="직사각형 12"/>
          <p:cNvSpPr/>
          <p:nvPr/>
        </p:nvSpPr>
        <p:spPr>
          <a:xfrm>
            <a:off x="9140305" y="1471096"/>
            <a:ext cx="1425118" cy="385877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chemeClr val="accent1"/>
            </a:solidFill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csv</a:t>
            </a:r>
            <a:r>
              <a:rPr kumimoji="0" lang="ko-KR" altLang="en-US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파일 내부 </a:t>
            </a:r>
            <a:r>
              <a:rPr kumimoji="0" lang="en-US" altLang="ko-KR" sz="13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]</a:t>
            </a: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31485" y="1465902"/>
            <a:ext cx="3105150" cy="2686050"/>
          </a:xfrm>
          <a:prstGeom prst="rect">
            <a:avLst/>
          </a:prstGeom>
        </p:spPr>
      </p:pic>
      <p:sp>
        <p:nvSpPr>
          <p:cNvPr id="94" name="직사각형 68"/>
          <p:cNvSpPr/>
          <p:nvPr/>
        </p:nvSpPr>
        <p:spPr>
          <a:xfrm>
            <a:off x="2295298" y="3159518"/>
            <a:ext cx="932640" cy="290570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D223D29-0C7E-4C36-A493-9B94C3468B4F}"/>
              </a:ext>
            </a:extLst>
          </p:cNvPr>
          <p:cNvGrpSpPr/>
          <p:nvPr/>
        </p:nvGrpSpPr>
        <p:grpSpPr>
          <a:xfrm>
            <a:off x="497011" y="1042126"/>
            <a:ext cx="415910" cy="175612"/>
            <a:chOff x="518685" y="5627247"/>
            <a:chExt cx="415910" cy="175612"/>
          </a:xfrm>
        </p:grpSpPr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875C7B63-64DC-4AB4-B5C6-0B0A74B1A975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모서리가 둥근 직사각형 9">
              <a:extLst>
                <a:ext uri="{FF2B5EF4-FFF2-40B4-BE49-F238E27FC236}">
                  <a16:creationId xmlns:a16="http://schemas.microsoft.com/office/drawing/2014/main" id="{B93B3A3E-6AE0-4BB2-AA7F-DF21DC191C0D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모서리가 둥근 직사각형 10">
              <a:extLst>
                <a:ext uri="{FF2B5EF4-FFF2-40B4-BE49-F238E27FC236}">
                  <a16:creationId xmlns:a16="http://schemas.microsoft.com/office/drawing/2014/main" id="{53317CC7-C8BA-4E5D-86D4-20BF6FCCDAF5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모서리가 둥근 직사각형 11">
              <a:extLst>
                <a:ext uri="{FF2B5EF4-FFF2-40B4-BE49-F238E27FC236}">
                  <a16:creationId xmlns:a16="http://schemas.microsoft.com/office/drawing/2014/main" id="{0C8397AC-74CC-464C-AB8F-C34BF5B24462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4173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729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solidFill>
                  <a:prstClr val="white"/>
                </a:solidFill>
              </a:rPr>
              <a:t>05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746" y="900761"/>
            <a:ext cx="6557759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170512"/>
            <a:ext cx="7151972" cy="54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srgbClr val="FFFFFF"/>
                </a:solidFill>
              </a:rPr>
              <a:t>프로젝트 주요 기능 </a:t>
            </a:r>
            <a:r>
              <a:rPr lang="en-US" altLang="ko-KR" sz="2000" i="1" kern="0">
                <a:solidFill>
                  <a:srgbClr val="FFFFFF"/>
                </a:solidFill>
              </a:rPr>
              <a:t>-</a:t>
            </a:r>
            <a:r>
              <a:rPr lang="en-US" altLang="ko-KR" sz="2000" b="1" i="1" kern="0">
                <a:solidFill>
                  <a:srgbClr val="FFFFFF"/>
                </a:solidFill>
              </a:rPr>
              <a:t> </a:t>
            </a:r>
            <a:r>
              <a:rPr lang="en-US" altLang="ko-KR" sz="2000" i="1" kern="0">
                <a:solidFill>
                  <a:srgbClr val="FFFFFF"/>
                </a:solidFill>
              </a:rPr>
              <a:t>main()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169726B-3379-417F-BD1A-EDF50FAFDA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4"/>
          <a:stretch/>
        </p:blipFill>
        <p:spPr>
          <a:xfrm>
            <a:off x="4530140" y="1285988"/>
            <a:ext cx="6800160" cy="52169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3A7CC1-78BE-4B02-87B2-1275E04451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6"/>
          <a:stretch/>
        </p:blipFill>
        <p:spPr>
          <a:xfrm>
            <a:off x="583022" y="2081253"/>
            <a:ext cx="3686752" cy="2296435"/>
          </a:xfrm>
          <a:prstGeom prst="rect">
            <a:avLst/>
          </a:prstGeom>
        </p:spPr>
      </p:pic>
      <p:sp>
        <p:nvSpPr>
          <p:cNvPr id="16" name="직사각형 12">
            <a:extLst>
              <a:ext uri="{FF2B5EF4-FFF2-40B4-BE49-F238E27FC236}">
                <a16:creationId xmlns:a16="http://schemas.microsoft.com/office/drawing/2014/main" id="{F83DCE72-9BA8-4521-9111-94E231D4D957}"/>
              </a:ext>
            </a:extLst>
          </p:cNvPr>
          <p:cNvSpPr/>
          <p:nvPr/>
        </p:nvSpPr>
        <p:spPr>
          <a:xfrm>
            <a:off x="7829245" y="1931555"/>
            <a:ext cx="3280961" cy="1269578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webdriver_manager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를 통해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크롬 드라이버 버전 맞춤 자동 다운로드</a:t>
            </a:r>
          </a:p>
        </p:txBody>
      </p:sp>
      <p:sp>
        <p:nvSpPr>
          <p:cNvPr id="17" name="직사각형 12">
            <a:extLst>
              <a:ext uri="{FF2B5EF4-FFF2-40B4-BE49-F238E27FC236}">
                <a16:creationId xmlns:a16="http://schemas.microsoft.com/office/drawing/2014/main" id="{EDFCAD07-6535-49BA-B5C2-9A571ABEC7B5}"/>
              </a:ext>
            </a:extLst>
          </p:cNvPr>
          <p:cNvSpPr/>
          <p:nvPr/>
        </p:nvSpPr>
        <p:spPr>
          <a:xfrm>
            <a:off x="7609154" y="4291656"/>
            <a:ext cx="3721145" cy="868104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chemeClr val="accent1"/>
            </a:solidFill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keywordurl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에서 가져온 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keyword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를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url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의 검색창에서 검색</a:t>
            </a:r>
          </a:p>
        </p:txBody>
      </p:sp>
      <p:sp>
        <p:nvSpPr>
          <p:cNvPr id="18" name="직사각형 12">
            <a:extLst>
              <a:ext uri="{FF2B5EF4-FFF2-40B4-BE49-F238E27FC236}">
                <a16:creationId xmlns:a16="http://schemas.microsoft.com/office/drawing/2014/main" id="{F2D136EC-39B2-4FE4-93C1-8CF586CACD0B}"/>
              </a:ext>
            </a:extLst>
          </p:cNvPr>
          <p:cNvSpPr/>
          <p:nvPr/>
        </p:nvSpPr>
        <p:spPr>
          <a:xfrm>
            <a:off x="1042481" y="4387885"/>
            <a:ext cx="2521115" cy="877163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모듈 설치 여부 체크 후 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main()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실행</a:t>
            </a:r>
          </a:p>
        </p:txBody>
      </p:sp>
      <p:sp>
        <p:nvSpPr>
          <p:cNvPr id="19" name="직사각형 68">
            <a:extLst>
              <a:ext uri="{FF2B5EF4-FFF2-40B4-BE49-F238E27FC236}">
                <a16:creationId xmlns:a16="http://schemas.microsoft.com/office/drawing/2014/main" id="{52A0B308-CCB5-47D7-ABE5-8E8FDC70EAD7}"/>
              </a:ext>
            </a:extLst>
          </p:cNvPr>
          <p:cNvSpPr/>
          <p:nvPr/>
        </p:nvSpPr>
        <p:spPr>
          <a:xfrm>
            <a:off x="4726361" y="5095565"/>
            <a:ext cx="2362336" cy="476447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A3EF47F-9877-482C-B80C-1CF90EEDB599}"/>
              </a:ext>
            </a:extLst>
          </p:cNvPr>
          <p:cNvGrpSpPr/>
          <p:nvPr/>
        </p:nvGrpSpPr>
        <p:grpSpPr>
          <a:xfrm>
            <a:off x="497011" y="1042126"/>
            <a:ext cx="415910" cy="175612"/>
            <a:chOff x="518685" y="5627247"/>
            <a:chExt cx="415910" cy="175612"/>
          </a:xfrm>
        </p:grpSpPr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FCF105D3-18EA-4694-B94F-301FB34A273E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모서리가 둥근 직사각형 9">
              <a:extLst>
                <a:ext uri="{FF2B5EF4-FFF2-40B4-BE49-F238E27FC236}">
                  <a16:creationId xmlns:a16="http://schemas.microsoft.com/office/drawing/2014/main" id="{7DDD61BC-41B4-49F6-BFC6-C49759AA35C1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모서리가 둥근 직사각형 10">
              <a:extLst>
                <a:ext uri="{FF2B5EF4-FFF2-40B4-BE49-F238E27FC236}">
                  <a16:creationId xmlns:a16="http://schemas.microsoft.com/office/drawing/2014/main" id="{2711C530-B6CE-44F1-849F-C521F37AAD69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모서리가 둥근 직사각형 11">
              <a:extLst>
                <a:ext uri="{FF2B5EF4-FFF2-40B4-BE49-F238E27FC236}">
                  <a16:creationId xmlns:a16="http://schemas.microsoft.com/office/drawing/2014/main" id="{9FE63733-119E-47A4-889F-8151375DE273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2118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729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solidFill>
                  <a:prstClr val="white"/>
                </a:solidFill>
              </a:rPr>
              <a:t>05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746" y="900761"/>
            <a:ext cx="7363765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170512"/>
            <a:ext cx="7151972" cy="54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schemeClr val="lt1"/>
                </a:solidFill>
              </a:rPr>
              <a:t>프로젝트 주요 기능 </a:t>
            </a:r>
            <a:r>
              <a:rPr lang="en-US" altLang="ko-KR" sz="2000" b="0" i="1" kern="0">
                <a:solidFill>
                  <a:schemeClr val="lt1"/>
                </a:solidFill>
              </a:rPr>
              <a:t>- get_comment()</a:t>
            </a:r>
          </a:p>
        </p:txBody>
      </p:sp>
      <p:sp>
        <p:nvSpPr>
          <p:cNvPr id="65" name="직사각형 12"/>
          <p:cNvSpPr/>
          <p:nvPr/>
        </p:nvSpPr>
        <p:spPr>
          <a:xfrm>
            <a:off x="749106" y="1262919"/>
            <a:ext cx="11052568" cy="544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i="1" u="none" strike="noStrike" kern="0" cap="none" spc="0" normalizeH="0" baseline="0">
              <a:solidFill>
                <a:srgbClr val="272938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88B2073-7787-4F09-8129-6AD011E54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2" y="1535382"/>
            <a:ext cx="7299113" cy="47208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47FA550-7063-4DBC-A023-E68A5EA8A1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" r="6439"/>
          <a:stretch/>
        </p:blipFill>
        <p:spPr>
          <a:xfrm>
            <a:off x="7758834" y="1377809"/>
            <a:ext cx="3999913" cy="5215582"/>
          </a:xfrm>
          <a:prstGeom prst="rect">
            <a:avLst/>
          </a:prstGeom>
        </p:spPr>
      </p:pic>
      <p:sp>
        <p:nvSpPr>
          <p:cNvPr id="16" name="직사각형 12">
            <a:extLst>
              <a:ext uri="{FF2B5EF4-FFF2-40B4-BE49-F238E27FC236}">
                <a16:creationId xmlns:a16="http://schemas.microsoft.com/office/drawing/2014/main" id="{BC23AA08-6CAB-4ADF-98AE-7E105FB35DC7}"/>
              </a:ext>
            </a:extLst>
          </p:cNvPr>
          <p:cNvSpPr/>
          <p:nvPr/>
        </p:nvSpPr>
        <p:spPr>
          <a:xfrm>
            <a:off x="4458759" y="1965418"/>
            <a:ext cx="2316079" cy="479184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댓글을 수집하는 함수</a:t>
            </a:r>
          </a:p>
        </p:txBody>
      </p:sp>
      <p:sp>
        <p:nvSpPr>
          <p:cNvPr id="17" name="직사각형 68">
            <a:extLst>
              <a:ext uri="{FF2B5EF4-FFF2-40B4-BE49-F238E27FC236}">
                <a16:creationId xmlns:a16="http://schemas.microsoft.com/office/drawing/2014/main" id="{F26C0AE8-B757-4266-8938-F338FF8755FD}"/>
              </a:ext>
            </a:extLst>
          </p:cNvPr>
          <p:cNvSpPr/>
          <p:nvPr/>
        </p:nvSpPr>
        <p:spPr>
          <a:xfrm>
            <a:off x="8065252" y="2119668"/>
            <a:ext cx="1383384" cy="338965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8" name="직사각형 68">
            <a:extLst>
              <a:ext uri="{FF2B5EF4-FFF2-40B4-BE49-F238E27FC236}">
                <a16:creationId xmlns:a16="http://schemas.microsoft.com/office/drawing/2014/main" id="{B92729D1-D523-472E-842E-A7CFC4DEC787}"/>
              </a:ext>
            </a:extLst>
          </p:cNvPr>
          <p:cNvSpPr/>
          <p:nvPr/>
        </p:nvSpPr>
        <p:spPr>
          <a:xfrm>
            <a:off x="8083427" y="4226705"/>
            <a:ext cx="1916249" cy="338965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47756AE-15BC-4269-8736-5BB2E1065F4C}"/>
              </a:ext>
            </a:extLst>
          </p:cNvPr>
          <p:cNvGrpSpPr/>
          <p:nvPr/>
        </p:nvGrpSpPr>
        <p:grpSpPr>
          <a:xfrm>
            <a:off x="497011" y="1042126"/>
            <a:ext cx="415910" cy="175612"/>
            <a:chOff x="518685" y="5627247"/>
            <a:chExt cx="415910" cy="175612"/>
          </a:xfrm>
        </p:grpSpPr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A7AAE4F4-3CFF-4EF8-95F6-75636B0A8828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모서리가 둥근 직사각형 9">
              <a:extLst>
                <a:ext uri="{FF2B5EF4-FFF2-40B4-BE49-F238E27FC236}">
                  <a16:creationId xmlns:a16="http://schemas.microsoft.com/office/drawing/2014/main" id="{681B1CFF-BDE6-4783-8115-E28F355E1F0A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모서리가 둥근 직사각형 10">
              <a:extLst>
                <a:ext uri="{FF2B5EF4-FFF2-40B4-BE49-F238E27FC236}">
                  <a16:creationId xmlns:a16="http://schemas.microsoft.com/office/drawing/2014/main" id="{968A6168-B065-417F-AB27-FFB2295960B6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모서리가 둥근 직사각형 11">
              <a:extLst>
                <a:ext uri="{FF2B5EF4-FFF2-40B4-BE49-F238E27FC236}">
                  <a16:creationId xmlns:a16="http://schemas.microsoft.com/office/drawing/2014/main" id="{982C2CAB-7824-4F76-9A4F-21967BC43308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055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1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solidFill>
                  <a:prstClr val="white"/>
                </a:solidFill>
              </a:rPr>
              <a:t>05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748" y="900761"/>
            <a:ext cx="8151403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170512"/>
            <a:ext cx="7151972" cy="54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schemeClr val="lt1"/>
                </a:solidFill>
              </a:rPr>
              <a:t>프로젝트 주요 기능</a:t>
            </a:r>
            <a:r>
              <a:rPr lang="ko-KR" altLang="en-US" sz="2000" b="0" i="1" kern="0">
                <a:solidFill>
                  <a:schemeClr val="lt1"/>
                </a:solidFill>
              </a:rPr>
              <a:t> </a:t>
            </a:r>
            <a:r>
              <a:rPr lang="en-US" altLang="ko-KR" sz="2000" b="0" i="1" kern="0">
                <a:solidFill>
                  <a:schemeClr val="lt1"/>
                </a:solidFill>
              </a:rPr>
              <a:t>-</a:t>
            </a:r>
            <a:r>
              <a:rPr lang="ko-KR" altLang="en-US" sz="2000" b="0" i="1" kern="0">
                <a:solidFill>
                  <a:schemeClr val="lt1"/>
                </a:solidFill>
              </a:rPr>
              <a:t> </a:t>
            </a:r>
            <a:r>
              <a:rPr lang="en-US" altLang="ko-KR" sz="2000" b="0" i="1" kern="0">
                <a:solidFill>
                  <a:schemeClr val="lt1"/>
                </a:solidFill>
              </a:rPr>
              <a:t>scroll_down()</a:t>
            </a:r>
          </a:p>
        </p:txBody>
      </p:sp>
      <p:sp>
        <p:nvSpPr>
          <p:cNvPr id="65" name="직사각형 12"/>
          <p:cNvSpPr/>
          <p:nvPr/>
        </p:nvSpPr>
        <p:spPr>
          <a:xfrm>
            <a:off x="749106" y="1262919"/>
            <a:ext cx="11052568" cy="544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i="1" u="none" strike="noStrike" kern="0" cap="none" spc="0" normalizeH="0" baseline="0">
              <a:solidFill>
                <a:srgbClr val="272938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0019353-AD00-4836-803C-177D30A62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647" y="1394660"/>
            <a:ext cx="4883431" cy="5199128"/>
          </a:xfrm>
          <a:prstGeom prst="rect">
            <a:avLst/>
          </a:prstGeom>
        </p:spPr>
      </p:pic>
      <p:sp>
        <p:nvSpPr>
          <p:cNvPr id="17" name="직사각형 12">
            <a:extLst>
              <a:ext uri="{FF2B5EF4-FFF2-40B4-BE49-F238E27FC236}">
                <a16:creationId xmlns:a16="http://schemas.microsoft.com/office/drawing/2014/main" id="{45055358-A7AA-4BBB-82F2-ADEC310E97FB}"/>
              </a:ext>
            </a:extLst>
          </p:cNvPr>
          <p:cNvSpPr/>
          <p:nvPr/>
        </p:nvSpPr>
        <p:spPr>
          <a:xfrm>
            <a:off x="5547055" y="5158973"/>
            <a:ext cx="4001884" cy="872215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댓글 수집을 위해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자동으로 최하단으로 스크롤하는 함수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53997B1-149E-47D3-ACA1-8C499DFF78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37027" y="2980271"/>
            <a:ext cx="4105848" cy="666843"/>
          </a:xfrm>
          <a:prstGeom prst="rect">
            <a:avLst/>
          </a:prstGeom>
        </p:spPr>
      </p:pic>
      <p:sp>
        <p:nvSpPr>
          <p:cNvPr id="19" name="직사각형 12">
            <a:extLst>
              <a:ext uri="{FF2B5EF4-FFF2-40B4-BE49-F238E27FC236}">
                <a16:creationId xmlns:a16="http://schemas.microsoft.com/office/drawing/2014/main" id="{419EC254-2FE6-469F-AE92-1371E1600BE7}"/>
              </a:ext>
            </a:extLst>
          </p:cNvPr>
          <p:cNvSpPr/>
          <p:nvPr/>
        </p:nvSpPr>
        <p:spPr>
          <a:xfrm>
            <a:off x="7208027" y="3708401"/>
            <a:ext cx="3290016" cy="478683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rgbClr val="5B9BD5">
                <a:alpha val="100000"/>
              </a:srgbClr>
            </a:solidFill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get_comment </a:t>
            </a:r>
            <a:r>
              <a:rPr kumimoji="0" lang="ko-KR" altLang="en-US" sz="17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함수에서 사용됨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B131046-B853-4AD9-A595-D379EB84EAA7}"/>
              </a:ext>
            </a:extLst>
          </p:cNvPr>
          <p:cNvGrpSpPr/>
          <p:nvPr/>
        </p:nvGrpSpPr>
        <p:grpSpPr>
          <a:xfrm>
            <a:off x="497011" y="1042126"/>
            <a:ext cx="415910" cy="175612"/>
            <a:chOff x="518685" y="5627247"/>
            <a:chExt cx="415910" cy="175612"/>
          </a:xfrm>
        </p:grpSpPr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EBA99F9B-5FF5-4D2A-85D9-E88E046E362F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모서리가 둥근 직사각형 9">
              <a:extLst>
                <a:ext uri="{FF2B5EF4-FFF2-40B4-BE49-F238E27FC236}">
                  <a16:creationId xmlns:a16="http://schemas.microsoft.com/office/drawing/2014/main" id="{9B584CE9-7CFC-4B9F-B3D3-89324E4D4AA0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모서리가 둥근 직사각형 10">
              <a:extLst>
                <a:ext uri="{FF2B5EF4-FFF2-40B4-BE49-F238E27FC236}">
                  <a16:creationId xmlns:a16="http://schemas.microsoft.com/office/drawing/2014/main" id="{E6C409EC-CF1E-412B-AFB6-3C7707FA2004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모서리가 둥근 직사각형 11">
              <a:extLst>
                <a:ext uri="{FF2B5EF4-FFF2-40B4-BE49-F238E27FC236}">
                  <a16:creationId xmlns:a16="http://schemas.microsoft.com/office/drawing/2014/main" id="{B8DB4ADC-D605-47CF-A589-3880CACBF612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068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AF15732-F507-43B6-9886-4D4CFADFB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13" y="1484157"/>
            <a:ext cx="6735115" cy="510721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solidFill>
                  <a:prstClr val="white"/>
                </a:solidFill>
              </a:rPr>
              <a:t>05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746" y="900761"/>
            <a:ext cx="9122182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170512"/>
            <a:ext cx="715197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schemeClr val="lt1"/>
                </a:solidFill>
              </a:rPr>
              <a:t>프로젝트 주요 기능 </a:t>
            </a:r>
            <a:r>
              <a:rPr lang="en-US" altLang="ko-KR" sz="2000" b="0" i="1" kern="0" dirty="0">
                <a:solidFill>
                  <a:schemeClr val="lt1"/>
                </a:solidFill>
              </a:rPr>
              <a:t>– </a:t>
            </a:r>
            <a:r>
              <a:rPr lang="en-US" altLang="ko-KR" sz="2000" b="1" i="1" kern="0" dirty="0" err="1">
                <a:solidFill>
                  <a:srgbClr val="FF0000"/>
                </a:solidFill>
              </a:rPr>
              <a:t>mrphl_anlys</a:t>
            </a:r>
            <a:r>
              <a:rPr lang="en-US" altLang="ko-KR" sz="2000" b="1" i="1" kern="0" dirty="0">
                <a:solidFill>
                  <a:srgbClr val="FF0000"/>
                </a:solidFill>
              </a:rPr>
              <a:t>()</a:t>
            </a:r>
          </a:p>
        </p:txBody>
      </p:sp>
      <p:sp>
        <p:nvSpPr>
          <p:cNvPr id="65" name="직사각형 12"/>
          <p:cNvSpPr/>
          <p:nvPr/>
        </p:nvSpPr>
        <p:spPr>
          <a:xfrm>
            <a:off x="749106" y="1262919"/>
            <a:ext cx="11052568" cy="544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i="1" u="none" strike="noStrike" kern="0" cap="none" spc="0" normalizeH="0" baseline="0">
              <a:solidFill>
                <a:srgbClr val="272938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2" name="직사각형 12"/>
          <p:cNvSpPr/>
          <p:nvPr/>
        </p:nvSpPr>
        <p:spPr>
          <a:xfrm>
            <a:off x="6096000" y="4804282"/>
            <a:ext cx="3550700" cy="872217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수집된 댓글의 데이터 처리를 위해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형태소를 분석</a:t>
            </a:r>
            <a:r>
              <a:rPr kumimoji="0" lang="ko-KR" altLang="en-US" sz="17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하는 함수</a:t>
            </a: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C5A352-C57F-4676-9B9E-9724C8B0D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000" y="1745015"/>
            <a:ext cx="3886742" cy="171473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80" name="직사각형 12"/>
          <p:cNvSpPr/>
          <p:nvPr/>
        </p:nvSpPr>
        <p:spPr>
          <a:xfrm>
            <a:off x="8376734" y="3192015"/>
            <a:ext cx="3290016" cy="478683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rgbClr val="5B9BD5">
                <a:alpha val="100000"/>
              </a:srgbClr>
            </a:solidFill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get_comment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함수에서 사용됨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06CD53C-F736-49A3-A6B5-3DE68FBF8A71}"/>
              </a:ext>
            </a:extLst>
          </p:cNvPr>
          <p:cNvGrpSpPr/>
          <p:nvPr/>
        </p:nvGrpSpPr>
        <p:grpSpPr>
          <a:xfrm>
            <a:off x="497011" y="1042126"/>
            <a:ext cx="415910" cy="175612"/>
            <a:chOff x="518685" y="5627247"/>
            <a:chExt cx="415910" cy="175612"/>
          </a:xfrm>
        </p:grpSpPr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3532DF1E-94D1-483A-B110-A39DA0A4C0FE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9">
              <a:extLst>
                <a:ext uri="{FF2B5EF4-FFF2-40B4-BE49-F238E27FC236}">
                  <a16:creationId xmlns:a16="http://schemas.microsoft.com/office/drawing/2014/main" id="{78F1D1C1-162C-4F1E-825B-1B03104637BD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0">
              <a:extLst>
                <a:ext uri="{FF2B5EF4-FFF2-40B4-BE49-F238E27FC236}">
                  <a16:creationId xmlns:a16="http://schemas.microsoft.com/office/drawing/2014/main" id="{1AD97454-85C8-42F6-9DEE-20C0D22F11AA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모서리가 둥근 직사각형 11">
              <a:extLst>
                <a:ext uri="{FF2B5EF4-FFF2-40B4-BE49-F238E27FC236}">
                  <a16:creationId xmlns:a16="http://schemas.microsoft.com/office/drawing/2014/main" id="{565C131D-3412-4492-B8D2-850EDBE8A562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020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729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L 도형 61"/>
          <p:cNvSpPr/>
          <p:nvPr/>
        </p:nvSpPr>
        <p:spPr>
          <a:xfrm flipH="1">
            <a:off x="-48850" y="-42741"/>
            <a:ext cx="12263220" cy="6943481"/>
          </a:xfrm>
          <a:prstGeom prst="corner">
            <a:avLst>
              <a:gd name="adj1" fmla="val 13937"/>
              <a:gd name="adj2" fmla="val 3645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48889" y="6179274"/>
            <a:ext cx="415366" cy="415366"/>
            <a:chOff x="306039" y="6254690"/>
            <a:chExt cx="415366" cy="415366"/>
          </a:xfrm>
        </p:grpSpPr>
        <p:sp>
          <p:nvSpPr>
            <p:cNvPr id="7" name="타원 6"/>
            <p:cNvSpPr/>
            <p:nvPr/>
          </p:nvSpPr>
          <p:spPr>
            <a:xfrm>
              <a:off x="306039" y="6254690"/>
              <a:ext cx="415366" cy="415366"/>
            </a:xfrm>
            <a:prstGeom prst="ellipse">
              <a:avLst/>
            </a:prstGeom>
            <a:solidFill>
              <a:srgbClr val="FE1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83734" y="6332385"/>
              <a:ext cx="259977" cy="259977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826539" y="6119022"/>
            <a:ext cx="879747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검색 키워드 </a:t>
            </a:r>
            <a:r>
              <a:rPr lang="en-US" altLang="ko-KR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:</a:t>
            </a:r>
            <a:r>
              <a:rPr lang="ko-KR" altLang="en-US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000" b="1" i="1" kern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프로포폴</a:t>
            </a:r>
            <a:r>
              <a:rPr lang="ko-KR" altLang="en-US" sz="2000" b="1" i="1" kern="0" dirty="0">
                <a:solidFill>
                  <a:srgbClr val="595959"/>
                </a:solidFill>
              </a:rPr>
              <a:t> </a:t>
            </a:r>
            <a:r>
              <a:rPr kumimoji="0" lang="en-US" altLang="ko-KR" sz="2000" b="1" i="1" u="none" strike="noStrike" kern="0" cap="none" spc="0" normalizeH="0" baseline="0" dirty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(2023-02-09</a:t>
            </a:r>
            <a:r>
              <a:rPr kumimoji="0" lang="ko-KR" altLang="en-US" sz="2000" b="1" i="1" u="none" strike="noStrike" kern="0" cap="none" spc="0" normalizeH="0" baseline="0" dirty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일 구글 트렌드 인기 검색어</a:t>
            </a:r>
            <a:r>
              <a:rPr kumimoji="0" lang="en-US" altLang="ko-KR" sz="2000" b="1" i="1" u="none" strike="noStrike" kern="0" cap="none" spc="0" normalizeH="0" baseline="0" dirty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)</a:t>
            </a:r>
            <a:r>
              <a:rPr lang="ko-KR" altLang="en-US" sz="2000" b="1" i="1" kern="0" dirty="0">
                <a:solidFill>
                  <a:srgbClr val="595959"/>
                </a:solidFill>
              </a:rPr>
              <a:t> 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510719" y="5485505"/>
            <a:ext cx="8929054" cy="0"/>
          </a:xfrm>
          <a:prstGeom prst="line">
            <a:avLst/>
          </a:prstGeom>
          <a:ln w="381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510719" y="5485505"/>
            <a:ext cx="7530195" cy="0"/>
          </a:xfrm>
          <a:prstGeom prst="line">
            <a:avLst/>
          </a:prstGeom>
          <a:ln w="3810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518685" y="5627247"/>
            <a:ext cx="415910" cy="175612"/>
            <a:chOff x="518685" y="5627247"/>
            <a:chExt cx="415910" cy="175612"/>
          </a:xfrm>
        </p:grpSpPr>
        <p:sp>
          <p:nvSpPr>
            <p:cNvPr id="16" name="이등변 삼각형 15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3" name="모서리가 둥근 직사각형 82"/>
          <p:cNvSpPr/>
          <p:nvPr/>
        </p:nvSpPr>
        <p:spPr>
          <a:xfrm>
            <a:off x="437255" y="358447"/>
            <a:ext cx="2160506" cy="309364"/>
          </a:xfrm>
          <a:prstGeom prst="roundRect">
            <a:avLst>
              <a:gd name="adj" fmla="val 50000"/>
            </a:avLst>
          </a:prstGeom>
          <a:solidFill>
            <a:srgbClr val="EF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latinLnBrk="0">
              <a:lnSpc>
                <a:spcPct val="150000"/>
              </a:lnSpc>
              <a:defRPr/>
            </a:pPr>
            <a:r>
              <a:rPr lang="ko-KR" altLang="en-US" sz="1500" b="1" i="1" kern="0">
                <a:solidFill>
                  <a:schemeClr val="lt1"/>
                </a:solidFill>
              </a:rPr>
              <a:t>실행 결과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311546" y="1330523"/>
            <a:ext cx="2902690" cy="328414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3417093" y="1330523"/>
            <a:ext cx="2902690" cy="328414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0" name="직사각형 119"/>
          <p:cNvSpPr/>
          <p:nvPr/>
        </p:nvSpPr>
        <p:spPr>
          <a:xfrm>
            <a:off x="6532564" y="1320601"/>
            <a:ext cx="2902690" cy="328414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2" name="직사각형 12"/>
          <p:cNvSpPr/>
          <p:nvPr/>
        </p:nvSpPr>
        <p:spPr>
          <a:xfrm>
            <a:off x="427024" y="4646261"/>
            <a:ext cx="27274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수면마취제 </a:t>
            </a:r>
            <a:r>
              <a:rPr lang="ko-KR" altLang="en-US" sz="1000" b="1" i="1" kern="0" dirty="0" err="1">
                <a:solidFill>
                  <a:srgbClr val="FFFFFF"/>
                </a:solidFill>
                <a:ea typeface="맑은 고딕"/>
                <a:cs typeface="맑은 고딕"/>
              </a:rPr>
              <a:t>프로포폴에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 중독되는 이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…</a:t>
            </a:r>
          </a:p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조회수 </a:t>
            </a:r>
            <a:r>
              <a:rPr kumimoji="0" lang="en-US" altLang="ko-KR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92,206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회</a:t>
            </a:r>
            <a:endParaRPr lang="en-US" altLang="ko-KR" sz="1000" b="1" i="1" kern="0" dirty="0">
              <a:solidFill>
                <a:srgbClr val="FFFFFF"/>
              </a:solidFill>
              <a:ea typeface="맑은 고딕"/>
              <a:cs typeface="맑은 고딕"/>
            </a:endParaRPr>
          </a:p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수집 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날짜 </a:t>
            </a:r>
            <a:r>
              <a:rPr kumimoji="0" lang="en-US" altLang="ko-KR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2023.02.28 - 08.18.15</a:t>
            </a:r>
            <a:endParaRPr kumimoji="0" lang="en-US" altLang="ko-KR" sz="1000" b="1" i="1" u="none" strike="noStrike" kern="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71" name="직사각형 21"/>
          <p:cNvSpPr/>
          <p:nvPr/>
        </p:nvSpPr>
        <p:spPr>
          <a:xfrm>
            <a:off x="9804827" y="437753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[ Index 4 ] 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단독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]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프로포폴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 중독돼서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…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하루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조회수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653,706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회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수집 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날짜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2023.02.28 - 09.08.58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3"/>
          <a:srcRect l="20700" t="9020" r="19060" b="9290"/>
          <a:stretch>
            <a:fillRect/>
          </a:stretch>
        </p:blipFill>
        <p:spPr>
          <a:xfrm>
            <a:off x="322767" y="1006398"/>
            <a:ext cx="2898041" cy="3612899"/>
          </a:xfrm>
          <a:prstGeom prst="rect">
            <a:avLst/>
          </a:prstGeom>
        </p:spPr>
      </p:pic>
      <p:pic>
        <p:nvPicPr>
          <p:cNvPr id="208" name="그림 207"/>
          <p:cNvPicPr>
            <a:picLocks noChangeAspect="1"/>
          </p:cNvPicPr>
          <p:nvPr/>
        </p:nvPicPr>
        <p:blipFill rotWithShape="1">
          <a:blip r:embed="rId4"/>
          <a:srcRect l="24590" t="15330" r="25830" b="12970"/>
          <a:stretch>
            <a:fillRect/>
          </a:stretch>
        </p:blipFill>
        <p:spPr>
          <a:xfrm>
            <a:off x="3428746" y="994963"/>
            <a:ext cx="2901492" cy="3624334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 rotWithShape="1">
          <a:blip r:embed="rId5"/>
          <a:srcRect l="20700" t="10140" r="18930" b="8730"/>
          <a:stretch>
            <a:fillRect/>
          </a:stretch>
        </p:blipFill>
        <p:spPr>
          <a:xfrm>
            <a:off x="6534724" y="986774"/>
            <a:ext cx="2894215" cy="3601464"/>
          </a:xfrm>
          <a:prstGeom prst="rect">
            <a:avLst/>
          </a:prstGeom>
        </p:spPr>
      </p:pic>
      <p:sp>
        <p:nvSpPr>
          <p:cNvPr id="210" name="직사각형 12"/>
          <p:cNvSpPr/>
          <p:nvPr/>
        </p:nvSpPr>
        <p:spPr>
          <a:xfrm>
            <a:off x="3419114" y="4646259"/>
            <a:ext cx="27274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[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자막뉴스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] 20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대 여성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"</a:t>
            </a:r>
            <a:r>
              <a:rPr lang="ko-KR" altLang="en-US" sz="1000" b="1" i="1" kern="0" dirty="0" err="1">
                <a:solidFill>
                  <a:srgbClr val="FFFFFF"/>
                </a:solidFill>
                <a:ea typeface="맑은 고딕"/>
                <a:cs typeface="맑은 고딕"/>
              </a:rPr>
              <a:t>프로포폴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 투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..</a:t>
            </a:r>
            <a:endParaRPr kumimoji="0" lang="en-US" altLang="ko-KR" sz="1000" b="1" i="1" u="none" strike="noStrike" kern="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14,947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회</a:t>
            </a:r>
            <a:endParaRPr lang="en-US" altLang="ko-KR" sz="1000" b="1" i="1" kern="0" dirty="0">
              <a:solidFill>
                <a:srgbClr val="FFFFFF"/>
              </a:solidFill>
              <a:ea typeface="맑은 고딕"/>
              <a:cs typeface="맑은 고딕"/>
            </a:endParaRPr>
          </a:p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수집 날짜 </a:t>
            </a:r>
            <a:r>
              <a:rPr kumimoji="0" lang="en-US" altLang="ko-KR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2023.02.28 - 08.22.33</a:t>
            </a:r>
            <a:endParaRPr kumimoji="0" lang="en-US" altLang="ko-KR" sz="1000" b="1" i="1" u="none" strike="noStrike" kern="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1" name="직사각형 12"/>
          <p:cNvSpPr/>
          <p:nvPr/>
        </p:nvSpPr>
        <p:spPr>
          <a:xfrm>
            <a:off x="6566506" y="4635906"/>
            <a:ext cx="27274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: “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유아인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, 2021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년에만 </a:t>
            </a:r>
            <a:r>
              <a:rPr lang="ko-KR" altLang="en-US" sz="1000" b="1" i="1" kern="0" dirty="0" err="1">
                <a:solidFill>
                  <a:srgbClr val="FFFFFF"/>
                </a:solidFill>
                <a:ea typeface="맑은 고딕"/>
                <a:cs typeface="맑은 고딕"/>
              </a:rPr>
              <a:t>프로포폴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73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회 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268,228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회</a:t>
            </a:r>
            <a:endParaRPr lang="en-US" altLang="ko-KR" sz="1000" b="1" i="1" kern="0" dirty="0">
              <a:solidFill>
                <a:srgbClr val="FFFFFF"/>
              </a:solidFill>
              <a:ea typeface="맑은 고딕"/>
              <a:cs typeface="맑은 고딕"/>
            </a:endParaRPr>
          </a:p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수집 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날짜 </a:t>
            </a:r>
            <a:r>
              <a:rPr kumimoji="0" lang="en-US" altLang="ko-KR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2023.02.28 - 08.23.47</a:t>
            </a:r>
            <a:endParaRPr kumimoji="0" lang="en-US" altLang="ko-KR" sz="1000" b="1" i="1" u="none" strike="noStrike" kern="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6" name="직사각형 21"/>
          <p:cNvSpPr/>
          <p:nvPr/>
        </p:nvSpPr>
        <p:spPr>
          <a:xfrm>
            <a:off x="9804827" y="1348839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[ Index 5 ] 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마취에 대한 모든 궁금증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/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연예인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,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27,410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회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수집 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날짜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2023.02.28 - 09.08.59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7" name="직사각형 21"/>
          <p:cNvSpPr/>
          <p:nvPr/>
        </p:nvSpPr>
        <p:spPr>
          <a:xfrm>
            <a:off x="9804827" y="2236404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[ Index 6 ] 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이영돈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PD 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프로포폴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 주사를 직접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457,782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회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수집 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날짜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2023.02.28 - 09.09.00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0" name="직사각형 21"/>
          <p:cNvSpPr/>
          <p:nvPr/>
        </p:nvSpPr>
        <p:spPr>
          <a:xfrm>
            <a:off x="9815181" y="3147492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[ Index 7 ] 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[#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알쓸범잡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2] (1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시간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)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한국은 더조회수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785,576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회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수집 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날짜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2023.02.28 - 09.09.01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7AFDF1-A962-4742-8C5B-591443DB61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1" t="9724" r="19122" b="10298"/>
          <a:stretch/>
        </p:blipFill>
        <p:spPr>
          <a:xfrm>
            <a:off x="322767" y="1001765"/>
            <a:ext cx="2915214" cy="36128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B52D01-F296-4DC9-8665-DC10D067FF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8" t="9337" r="19132" b="8610"/>
          <a:stretch/>
        </p:blipFill>
        <p:spPr>
          <a:xfrm>
            <a:off x="3442467" y="991756"/>
            <a:ext cx="2901491" cy="36441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7CB83E-5029-4512-B2A3-7173D3BA876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1" t="9499" r="18531" b="8706"/>
          <a:stretch/>
        </p:blipFill>
        <p:spPr>
          <a:xfrm>
            <a:off x="6537356" y="991756"/>
            <a:ext cx="2900058" cy="36014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016BA0-4011-475B-AA86-F14FE910C4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8" t="9172" r="18693" b="8609"/>
          <a:stretch/>
        </p:blipFill>
        <p:spPr>
          <a:xfrm>
            <a:off x="322768" y="1013199"/>
            <a:ext cx="2940588" cy="36014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B5E00E1-7D55-48C8-8CD9-AA71F5AF9A0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t="10301" r="18924" b="7645"/>
          <a:stretch/>
        </p:blipFill>
        <p:spPr>
          <a:xfrm>
            <a:off x="3425294" y="994963"/>
            <a:ext cx="2896650" cy="365129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C81048E-51C2-4CCA-AA56-6E881977B92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2" t="8696" r="18494" b="9250"/>
          <a:stretch/>
        </p:blipFill>
        <p:spPr>
          <a:xfrm>
            <a:off x="6537356" y="984370"/>
            <a:ext cx="2908252" cy="3620372"/>
          </a:xfrm>
          <a:prstGeom prst="rect">
            <a:avLst/>
          </a:prstGeom>
        </p:spPr>
      </p:pic>
      <p:sp>
        <p:nvSpPr>
          <p:cNvPr id="38" name="직사각형 21">
            <a:extLst>
              <a:ext uri="{FF2B5EF4-FFF2-40B4-BE49-F238E27FC236}">
                <a16:creationId xmlns:a16="http://schemas.microsoft.com/office/drawing/2014/main" id="{4F186EDF-425B-4AD8-B0AF-17D405496075}"/>
              </a:ext>
            </a:extLst>
          </p:cNvPr>
          <p:cNvSpPr/>
          <p:nvPr/>
        </p:nvSpPr>
        <p:spPr>
          <a:xfrm>
            <a:off x="9815181" y="4058579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[ Index 8 ] 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제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2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의 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프로포폴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'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에토미데이트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’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1,002,878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회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수집 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날짜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2023.02.28 - 09.09.03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9" name="직사각형 21">
            <a:extLst>
              <a:ext uri="{FF2B5EF4-FFF2-40B4-BE49-F238E27FC236}">
                <a16:creationId xmlns:a16="http://schemas.microsoft.com/office/drawing/2014/main" id="{8A0C5F90-2B86-475E-AD10-D2ACAAA4970F}"/>
              </a:ext>
            </a:extLst>
          </p:cNvPr>
          <p:cNvSpPr/>
          <p:nvPr/>
        </p:nvSpPr>
        <p:spPr>
          <a:xfrm>
            <a:off x="9825535" y="4951350"/>
            <a:ext cx="2187315" cy="896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[ Index 9 ] 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전지현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,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미모 비결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"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프로포폴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 매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672,703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회</a:t>
            </a:r>
            <a:endParaRPr kumimoji="0" lang="ko-KR" altLang="en-US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수집 날짜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2023.02.28 - 09.09.04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0" name="직사각형 21">
            <a:extLst>
              <a:ext uri="{FF2B5EF4-FFF2-40B4-BE49-F238E27FC236}">
                <a16:creationId xmlns:a16="http://schemas.microsoft.com/office/drawing/2014/main" id="{BE406833-0333-4E0E-93CB-2742C25393F0}"/>
              </a:ext>
            </a:extLst>
          </p:cNvPr>
          <p:cNvSpPr/>
          <p:nvPr/>
        </p:nvSpPr>
        <p:spPr>
          <a:xfrm>
            <a:off x="9825535" y="5872789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[ Index 10 ] 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자막뉴스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] 20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대 여성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"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프로포폴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 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14,949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회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수집 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날짜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2023.02.28 - 09.09.05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1" name="모서리가 둥근 직사각형 82"/>
          <p:cNvSpPr/>
          <p:nvPr/>
        </p:nvSpPr>
        <p:spPr>
          <a:xfrm>
            <a:off x="274897" y="239384"/>
            <a:ext cx="2452750" cy="515017"/>
          </a:xfrm>
          <a:prstGeom prst="roundRect">
            <a:avLst>
              <a:gd name="adj" fmla="val 50000"/>
            </a:avLst>
          </a:prstGeom>
          <a:solidFill>
            <a:srgbClr val="EF4D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1" u="none" strike="noStrike" kern="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6.</a:t>
            </a:r>
            <a:r>
              <a:rPr kumimoji="0" lang="ko-KR" altLang="en-US" sz="2200" b="1" i="1" u="none" strike="noStrike" kern="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테스트 결과</a:t>
            </a:r>
          </a:p>
        </p:txBody>
      </p:sp>
      <p:sp>
        <p:nvSpPr>
          <p:cNvPr id="41" name="모서리가 둥근 직사각형 82">
            <a:extLst>
              <a:ext uri="{FF2B5EF4-FFF2-40B4-BE49-F238E27FC236}">
                <a16:creationId xmlns:a16="http://schemas.microsoft.com/office/drawing/2014/main" id="{E14A9520-86B0-41FE-A425-0C26CE2A7265}"/>
              </a:ext>
            </a:extLst>
          </p:cNvPr>
          <p:cNvSpPr/>
          <p:nvPr/>
        </p:nvSpPr>
        <p:spPr>
          <a:xfrm>
            <a:off x="9776029" y="75325"/>
            <a:ext cx="2160506" cy="309364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영상 정보 모음</a:t>
            </a:r>
          </a:p>
        </p:txBody>
      </p:sp>
    </p:spTree>
    <p:extLst>
      <p:ext uri="{BB962C8B-B14F-4D97-AF65-F5344CB8AC3E}">
        <p14:creationId xmlns:p14="http://schemas.microsoft.com/office/powerpoint/2010/main" val="2595937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L 도형 61"/>
          <p:cNvSpPr/>
          <p:nvPr/>
        </p:nvSpPr>
        <p:spPr>
          <a:xfrm flipH="1">
            <a:off x="-48849" y="-61057"/>
            <a:ext cx="12242111" cy="6943481"/>
          </a:xfrm>
          <a:prstGeom prst="corner">
            <a:avLst>
              <a:gd name="adj1" fmla="val 13937"/>
              <a:gd name="adj2" fmla="val 3645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48889" y="6179274"/>
            <a:ext cx="415366" cy="415366"/>
            <a:chOff x="306039" y="6254690"/>
            <a:chExt cx="415366" cy="415366"/>
          </a:xfrm>
        </p:grpSpPr>
        <p:sp>
          <p:nvSpPr>
            <p:cNvPr id="7" name="타원 6"/>
            <p:cNvSpPr/>
            <p:nvPr/>
          </p:nvSpPr>
          <p:spPr>
            <a:xfrm>
              <a:off x="306039" y="6254690"/>
              <a:ext cx="415366" cy="415366"/>
            </a:xfrm>
            <a:prstGeom prst="ellipse">
              <a:avLst/>
            </a:prstGeom>
            <a:solidFill>
              <a:srgbClr val="FE1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83734" y="6332385"/>
              <a:ext cx="259977" cy="259977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846157" y="6087207"/>
            <a:ext cx="879747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검색 키워드 </a:t>
            </a: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20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1" i="1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황영웅</a:t>
            </a:r>
            <a:r>
              <a:rPr kumimoji="0" lang="ko-KR" alt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(2023-02-24</a:t>
            </a:r>
            <a:r>
              <a:rPr kumimoji="0" lang="ko-KR" alt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일 구글 트렌드 인기 검색어</a:t>
            </a: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)</a:t>
            </a:r>
            <a:r>
              <a:rPr kumimoji="0" lang="ko-KR" alt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510719" y="5485505"/>
            <a:ext cx="8929054" cy="0"/>
          </a:xfrm>
          <a:prstGeom prst="line">
            <a:avLst/>
          </a:prstGeom>
          <a:ln w="381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510717" y="5485505"/>
            <a:ext cx="7689854" cy="0"/>
          </a:xfrm>
          <a:prstGeom prst="line">
            <a:avLst/>
          </a:prstGeom>
          <a:ln w="3810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518685" y="5627247"/>
            <a:ext cx="415910" cy="175612"/>
            <a:chOff x="518685" y="5627247"/>
            <a:chExt cx="415910" cy="175612"/>
          </a:xfrm>
        </p:grpSpPr>
        <p:sp>
          <p:nvSpPr>
            <p:cNvPr id="16" name="이등변 삼각형 15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3" name="모서리가 둥근 직사각형 82"/>
          <p:cNvSpPr/>
          <p:nvPr/>
        </p:nvSpPr>
        <p:spPr>
          <a:xfrm>
            <a:off x="437255" y="358447"/>
            <a:ext cx="2160506" cy="309364"/>
          </a:xfrm>
          <a:prstGeom prst="roundRect">
            <a:avLst>
              <a:gd name="adj" fmla="val 50000"/>
            </a:avLst>
          </a:prstGeom>
          <a:solidFill>
            <a:srgbClr val="EF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실행 결과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311546" y="1330523"/>
            <a:ext cx="2902690" cy="328414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3417093" y="1330523"/>
            <a:ext cx="2902690" cy="328414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6532564" y="1320601"/>
            <a:ext cx="2902690" cy="328414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직사각형 12"/>
          <p:cNvSpPr/>
          <p:nvPr/>
        </p:nvSpPr>
        <p:spPr>
          <a:xfrm>
            <a:off x="427024" y="4646261"/>
            <a:ext cx="27274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 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불타는 </a:t>
            </a:r>
            <a:r>
              <a:rPr kumimoji="0" lang="ko-KR" altLang="en-US" sz="1000" b="1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트롯맨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000" b="1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황영웅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하차 끝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...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205,893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회</a:t>
            </a:r>
            <a:endParaRPr kumimoji="0" lang="en-US" altLang="ko-KR" sz="1000" b="1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F0502020204030204"/>
              <a:ea typeface="맑은 고딕"/>
              <a:cs typeface="맑은 고딕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수집 날짜 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2023.02.28 - 04.40.27</a:t>
            </a:r>
          </a:p>
        </p:txBody>
      </p:sp>
      <p:sp>
        <p:nvSpPr>
          <p:cNvPr id="171" name="직사각형 21"/>
          <p:cNvSpPr/>
          <p:nvPr/>
        </p:nvSpPr>
        <p:spPr>
          <a:xfrm>
            <a:off x="9804827" y="395915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[ Index 4 ]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 “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이래서 하차 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안했다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?!”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현재 난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..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18,719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회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rgbClr val="272938"/>
              </a:solidFill>
              <a:effectLst/>
              <a:uLnTx/>
              <a:uFillTx/>
              <a:latin typeface="맑은 고딕" panose="020F0502020204030204"/>
              <a:ea typeface="맑은 고딕"/>
              <a:cs typeface="맑은 고딕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수집 날짜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2023.02.28 - 06.18.33</a:t>
            </a:r>
          </a:p>
        </p:txBody>
      </p:sp>
      <p:sp>
        <p:nvSpPr>
          <p:cNvPr id="210" name="직사각형 12"/>
          <p:cNvSpPr/>
          <p:nvPr/>
        </p:nvSpPr>
        <p:spPr>
          <a:xfrm>
            <a:off x="3419114" y="4646259"/>
            <a:ext cx="27274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 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속보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) </a:t>
            </a:r>
            <a:r>
              <a:rPr kumimoji="0" lang="ko-KR" altLang="en-US" sz="1000" b="1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황영웅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결국하차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!? </a:t>
            </a:r>
            <a:r>
              <a:rPr kumimoji="0" lang="ko-KR" altLang="en-US" sz="1000" b="1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팬덤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...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6,426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회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수집 날짜 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2023.02.28 - 05.22.25</a:t>
            </a:r>
          </a:p>
        </p:txBody>
      </p:sp>
      <p:sp>
        <p:nvSpPr>
          <p:cNvPr id="211" name="직사각형 12"/>
          <p:cNvSpPr/>
          <p:nvPr/>
        </p:nvSpPr>
        <p:spPr>
          <a:xfrm>
            <a:off x="6566506" y="4635906"/>
            <a:ext cx="27274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 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불타는 </a:t>
            </a:r>
            <a:r>
              <a:rPr kumimoji="0" lang="ko-KR" altLang="en-US" sz="1000" b="1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트롯맨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000" b="1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황영웅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연이어 폭로되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...</a:t>
            </a:r>
            <a:endParaRPr kumimoji="0" lang="ko-KR" altLang="en-US" sz="1000" b="1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/>
              <a:cs typeface="맑은 고딕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243,307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회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수집 날짜 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2023.02.28 - 05.25.44</a:t>
            </a:r>
          </a:p>
        </p:txBody>
      </p:sp>
      <p:sp>
        <p:nvSpPr>
          <p:cNvPr id="216" name="직사각형 21"/>
          <p:cNvSpPr/>
          <p:nvPr/>
        </p:nvSpPr>
        <p:spPr>
          <a:xfrm>
            <a:off x="9804827" y="1307001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[ Index 5 ]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불타는트롯맨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황영웅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사태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,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여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...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51,874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회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수집 날짜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: 2023.02.28 - 06.18.37</a:t>
            </a:r>
          </a:p>
        </p:txBody>
      </p:sp>
      <p:sp>
        <p:nvSpPr>
          <p:cNvPr id="217" name="직사각형 21"/>
          <p:cNvSpPr/>
          <p:nvPr/>
        </p:nvSpPr>
        <p:spPr>
          <a:xfrm>
            <a:off x="9804827" y="2218088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[ Index 6 ]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공훈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–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눈물의 블루스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주현미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...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111,818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회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rgbClr val="272938"/>
              </a:solidFill>
              <a:effectLst/>
              <a:uLnTx/>
              <a:uFillTx/>
              <a:latin typeface="맑은 고딕" panose="020F0502020204030204"/>
              <a:ea typeface="맑은 고딕"/>
              <a:cs typeface="맑은 고딕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수집 날짜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2023.02.28 - 06.18.43</a:t>
            </a:r>
          </a:p>
        </p:txBody>
      </p:sp>
      <p:sp>
        <p:nvSpPr>
          <p:cNvPr id="220" name="직사각형 21"/>
          <p:cNvSpPr/>
          <p:nvPr/>
        </p:nvSpPr>
        <p:spPr>
          <a:xfrm>
            <a:off x="9815181" y="3129176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[ Index 7 ]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 [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클린버전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]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🔥불타는 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트롯맨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...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10,990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회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수집 날짜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: 2023.02.28 - 06.18.47</a:t>
            </a:r>
          </a:p>
        </p:txBody>
      </p:sp>
      <p:sp>
        <p:nvSpPr>
          <p:cNvPr id="223" name="직사각형 21"/>
          <p:cNvSpPr/>
          <p:nvPr/>
        </p:nvSpPr>
        <p:spPr>
          <a:xfrm>
            <a:off x="9815181" y="4040263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[ Index 8 ]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불타는 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트롯맨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노래모음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+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감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...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70,941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회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수집 날짜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2023.02.28 - 06.18.51</a:t>
            </a:r>
          </a:p>
        </p:txBody>
      </p:sp>
      <p:sp>
        <p:nvSpPr>
          <p:cNvPr id="226" name="직사각형 21"/>
          <p:cNvSpPr/>
          <p:nvPr/>
        </p:nvSpPr>
        <p:spPr>
          <a:xfrm>
            <a:off x="9825535" y="4951350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[ Index 9 ]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불타는트롯맨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결승전 예고편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...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2,734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회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수집 날짜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2023.02.28 - 06.18.56</a:t>
            </a:r>
          </a:p>
        </p:txBody>
      </p:sp>
      <p:sp>
        <p:nvSpPr>
          <p:cNvPr id="227" name="직사각형 21"/>
          <p:cNvSpPr/>
          <p:nvPr/>
        </p:nvSpPr>
        <p:spPr>
          <a:xfrm>
            <a:off x="9825535" y="5872789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[ Index 10 ]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황영웅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–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영원한 내 사랑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남진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)...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296,022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회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수집 날짜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272938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맑은 고딕"/>
              </a:rPr>
              <a:t>2023.02.28 - 06.19.00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C6F714-7C55-4B6A-A9DF-5558BCEF1A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7" t="8603" r="18552" b="8695"/>
          <a:stretch/>
        </p:blipFill>
        <p:spPr>
          <a:xfrm>
            <a:off x="288680" y="1011350"/>
            <a:ext cx="2933195" cy="36014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3951BD-09B4-450D-833C-D53DEA1BF0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5" t="10565" r="18565" b="9325"/>
          <a:stretch/>
        </p:blipFill>
        <p:spPr>
          <a:xfrm>
            <a:off x="3424732" y="1011350"/>
            <a:ext cx="2902691" cy="35933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E12BB2-5D36-49DC-B7B9-11D2582A4B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8" t="10813" r="19308" b="11250"/>
          <a:stretch/>
        </p:blipFill>
        <p:spPr>
          <a:xfrm>
            <a:off x="6530280" y="1011350"/>
            <a:ext cx="2904974" cy="3596333"/>
          </a:xfrm>
          <a:prstGeom prst="rect">
            <a:avLst/>
          </a:prstGeom>
        </p:spPr>
      </p:pic>
      <p:sp>
        <p:nvSpPr>
          <p:cNvPr id="228" name="모서리가 둥근 직사각형 82"/>
          <p:cNvSpPr/>
          <p:nvPr/>
        </p:nvSpPr>
        <p:spPr>
          <a:xfrm>
            <a:off x="274897" y="239384"/>
            <a:ext cx="2452750" cy="515017"/>
          </a:xfrm>
          <a:prstGeom prst="roundRect">
            <a:avLst>
              <a:gd name="adj" fmla="val 50000"/>
            </a:avLst>
          </a:prstGeom>
          <a:solidFill>
            <a:srgbClr val="EF4D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1" u="none" strike="noStrike" kern="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6.</a:t>
            </a:r>
            <a:r>
              <a:rPr kumimoji="0" lang="ko-KR" altLang="en-US" sz="2200" b="1" i="1" u="none" strike="noStrike" kern="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테스트 결과</a:t>
            </a:r>
          </a:p>
        </p:txBody>
      </p:sp>
      <p:sp>
        <p:nvSpPr>
          <p:cNvPr id="33" name="모서리가 둥근 직사각형 82">
            <a:extLst>
              <a:ext uri="{FF2B5EF4-FFF2-40B4-BE49-F238E27FC236}">
                <a16:creationId xmlns:a16="http://schemas.microsoft.com/office/drawing/2014/main" id="{345EC1E7-70D7-4FCC-8C84-39084933BC49}"/>
              </a:ext>
            </a:extLst>
          </p:cNvPr>
          <p:cNvSpPr/>
          <p:nvPr/>
        </p:nvSpPr>
        <p:spPr>
          <a:xfrm>
            <a:off x="9776029" y="75325"/>
            <a:ext cx="2160506" cy="309364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영상 정보 모음</a:t>
            </a:r>
          </a:p>
        </p:txBody>
      </p:sp>
    </p:spTree>
    <p:extLst>
      <p:ext uri="{BB962C8B-B14F-4D97-AF65-F5344CB8AC3E}">
        <p14:creationId xmlns:p14="http://schemas.microsoft.com/office/powerpoint/2010/main" val="65724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729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123971" y="442856"/>
            <a:ext cx="69725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200" i="1" dirty="0">
                <a:solidFill>
                  <a:schemeClr val="bg1"/>
                </a:solidFill>
              </a:rPr>
              <a:t>TEAM</a:t>
            </a:r>
            <a:r>
              <a:rPr lang="en-US" altLang="ko-KR" sz="3200" b="1" i="1" dirty="0">
                <a:solidFill>
                  <a:schemeClr val="bg1"/>
                </a:solidFill>
              </a:rPr>
              <a:t> </a:t>
            </a:r>
            <a:r>
              <a:rPr lang="ko-KR" altLang="en-US" sz="4000" b="1" i="1" dirty="0">
                <a:solidFill>
                  <a:schemeClr val="bg1"/>
                </a:solidFill>
              </a:rPr>
              <a:t>임대</a:t>
            </a:r>
            <a:endParaRPr lang="ko-KR" altLang="en-US" sz="3200" b="1" i="1" dirty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80722" y="398444"/>
            <a:ext cx="1287598" cy="929440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b="1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547529" y="1598802"/>
            <a:ext cx="10895054" cy="0"/>
          </a:xfrm>
          <a:prstGeom prst="line">
            <a:avLst/>
          </a:prstGeom>
          <a:ln w="38100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547528" y="1598802"/>
            <a:ext cx="392223" cy="0"/>
          </a:xfrm>
          <a:prstGeom prst="line">
            <a:avLst/>
          </a:prstGeom>
          <a:ln w="3810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716753" y="1843295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8147129" y="1111909"/>
            <a:ext cx="32755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100">
                <a:solidFill>
                  <a:schemeClr val="bg1"/>
                </a:solidFill>
              </a:rPr>
              <a:t>대우직업능력개발원 </a:t>
            </a:r>
            <a:r>
              <a:rPr lang="en-US" altLang="ko-KR" sz="1100">
                <a:solidFill>
                  <a:schemeClr val="bg1"/>
                </a:solidFill>
              </a:rPr>
              <a:t>4</a:t>
            </a:r>
            <a:r>
              <a:rPr lang="ko-KR" altLang="en-US" sz="1100">
                <a:solidFill>
                  <a:schemeClr val="bg1"/>
                </a:solidFill>
              </a:rPr>
              <a:t>팀 </a:t>
            </a:r>
            <a:r>
              <a:rPr lang="en-US" altLang="ko-KR" sz="1100" b="1">
                <a:solidFill>
                  <a:schemeClr val="bg1"/>
                </a:solidFill>
              </a:rPr>
              <a:t>TEAM </a:t>
            </a:r>
            <a:r>
              <a:rPr lang="ko-KR" altLang="en-US" sz="1100" b="1">
                <a:solidFill>
                  <a:schemeClr val="bg1"/>
                </a:solidFill>
              </a:rPr>
              <a:t>임대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18" name="이등변 삼각형 17"/>
          <p:cNvSpPr/>
          <p:nvPr/>
        </p:nvSpPr>
        <p:spPr>
          <a:xfrm rot="5400000">
            <a:off x="1126197" y="664954"/>
            <a:ext cx="448235" cy="435303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rcRect t="1970" b="3150"/>
          <a:stretch>
            <a:fillRect/>
          </a:stretch>
        </p:blipFill>
        <p:spPr>
          <a:xfrm>
            <a:off x="1945297" y="2186956"/>
            <a:ext cx="1611882" cy="1966445"/>
          </a:xfrm>
          <a:prstGeom prst="rect">
            <a:avLst/>
          </a:prstGeom>
          <a:ln>
            <a:solidFill>
              <a:srgbClr val="000000">
                <a:alpha val="100000"/>
              </a:srgbClr>
            </a:solidFill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pic>
      <p:pic>
        <p:nvPicPr>
          <p:cNvPr id="35" name="Add Shape"/>
          <p:cNvPicPr>
            <a:picLocks noChangeAspect="1"/>
          </p:cNvPicPr>
          <p:nvPr/>
        </p:nvPicPr>
        <p:blipFill rotWithShape="1">
          <a:blip r:embed="rId3"/>
          <a:srcRect l="4660" t="3220" r="4660" b="8460"/>
          <a:stretch>
            <a:fillRect/>
          </a:stretch>
        </p:blipFill>
        <p:spPr>
          <a:xfrm>
            <a:off x="1970045" y="4426657"/>
            <a:ext cx="1602726" cy="2007006"/>
          </a:xfrm>
          <a:prstGeom prst="rect">
            <a:avLst/>
          </a:prstGeom>
          <a:ln>
            <a:solidFill>
              <a:srgbClr val="000000">
                <a:alpha val="100000"/>
              </a:srgbClr>
            </a:solidFill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pic>
      <p:sp>
        <p:nvSpPr>
          <p:cNvPr id="36" name="직사각형 12"/>
          <p:cNvSpPr/>
          <p:nvPr/>
        </p:nvSpPr>
        <p:spPr>
          <a:xfrm>
            <a:off x="4107386" y="2348856"/>
            <a:ext cx="4554680" cy="1592588"/>
          </a:xfrm>
          <a:prstGeom prst="rect">
            <a:avLst/>
          </a:prstGeom>
          <a:solidFill>
            <a:srgbClr val="F2F2F2">
              <a:alpha val="100000"/>
            </a:srgbClr>
          </a:solidFill>
          <a:effectLst>
            <a:outerShdw blurRad="76200" dist="76200" dir="2700000" algn="ctr" rotWithShape="0">
              <a:srgbClr val="000000">
                <a:alpha val="4902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임서인</a:t>
            </a:r>
            <a:r>
              <a:rPr kumimoji="0" lang="en-US" altLang="ko-KR" sz="17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( Seoin Lim )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- PM (</a:t>
            </a:r>
            <a:r>
              <a:rPr kumimoji="0" lang="ko-KR" altLang="en-US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프로젝트 기획 및 총괄</a:t>
            </a:r>
            <a:r>
              <a:rPr kumimoji="0" lang="en-US" altLang="ko-KR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)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문서 작성</a:t>
            </a:r>
            <a:r>
              <a:rPr kumimoji="0" lang="en-US" altLang="ko-KR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 라이브러리 리서치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크롤링 기능 개발</a:t>
            </a:r>
          </a:p>
        </p:txBody>
      </p:sp>
      <p:sp>
        <p:nvSpPr>
          <p:cNvPr id="37" name="직사각형 12"/>
          <p:cNvSpPr/>
          <p:nvPr/>
        </p:nvSpPr>
        <p:spPr>
          <a:xfrm>
            <a:off x="4104084" y="4635223"/>
            <a:ext cx="4554680" cy="1574271"/>
          </a:xfrm>
          <a:prstGeom prst="rect">
            <a:avLst/>
          </a:prstGeom>
          <a:solidFill>
            <a:srgbClr val="F2F2F2">
              <a:alpha val="100000"/>
            </a:srgbClr>
          </a:solidFill>
          <a:effectLst>
            <a:outerShdw blurRad="76200" dist="76200" dir="2700000" algn="ctr" rotWithShape="0">
              <a:srgbClr val="000000">
                <a:alpha val="4902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황대명</a:t>
            </a:r>
            <a:r>
              <a:rPr kumimoji="0" lang="en-US" altLang="ko-KR" sz="17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( Daemyoeng Hwang )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- </a:t>
            </a:r>
            <a:r>
              <a:rPr kumimoji="0" lang="ko-KR" altLang="en-US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라이브러리 리서치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크롤링 기능 개발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1600" b="1" i="1" u="none" strike="noStrike" kern="0" cap="none" spc="0" normalizeH="0" baseline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시각화 개발</a:t>
            </a:r>
          </a:p>
        </p:txBody>
      </p:sp>
    </p:spTree>
    <p:extLst>
      <p:ext uri="{BB962C8B-B14F-4D97-AF65-F5344CB8AC3E}">
        <p14:creationId xmlns:p14="http://schemas.microsoft.com/office/powerpoint/2010/main" val="3038592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729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L 도형 61"/>
          <p:cNvSpPr/>
          <p:nvPr/>
        </p:nvSpPr>
        <p:spPr>
          <a:xfrm flipH="1">
            <a:off x="-48850" y="-42741"/>
            <a:ext cx="12263220" cy="6943481"/>
          </a:xfrm>
          <a:prstGeom prst="corner">
            <a:avLst>
              <a:gd name="adj1" fmla="val 13937"/>
              <a:gd name="adj2" fmla="val 3645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48889" y="6179274"/>
            <a:ext cx="415366" cy="415366"/>
            <a:chOff x="306039" y="6254690"/>
            <a:chExt cx="415366" cy="415366"/>
          </a:xfrm>
        </p:grpSpPr>
        <p:sp>
          <p:nvSpPr>
            <p:cNvPr id="7" name="타원 6"/>
            <p:cNvSpPr/>
            <p:nvPr/>
          </p:nvSpPr>
          <p:spPr>
            <a:xfrm>
              <a:off x="306039" y="6254690"/>
              <a:ext cx="415366" cy="415366"/>
            </a:xfrm>
            <a:prstGeom prst="ellipse">
              <a:avLst/>
            </a:prstGeom>
            <a:solidFill>
              <a:srgbClr val="FE1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83734" y="6332385"/>
              <a:ext cx="259977" cy="259977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822900" y="6110608"/>
            <a:ext cx="879747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검색 키워드 </a:t>
            </a:r>
            <a:r>
              <a:rPr lang="en-US" altLang="ko-KR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:</a:t>
            </a:r>
            <a:r>
              <a:rPr lang="ko-KR" altLang="en-US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000" b="1" i="1" kern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클린스만</a:t>
            </a:r>
            <a:r>
              <a:rPr lang="ko-KR" altLang="en-US" sz="2000" b="1" i="1" kern="0" dirty="0">
                <a:solidFill>
                  <a:srgbClr val="595959"/>
                </a:solidFill>
              </a:rPr>
              <a:t> </a:t>
            </a:r>
            <a:r>
              <a:rPr kumimoji="0" lang="en-US" altLang="ko-KR" sz="2000" b="1" i="1" u="none" strike="noStrike" kern="0" cap="none" spc="0" normalizeH="0" baseline="0" dirty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(2023-02-28</a:t>
            </a:r>
            <a:r>
              <a:rPr kumimoji="0" lang="ko-KR" altLang="en-US" sz="2000" b="1" i="1" u="none" strike="noStrike" kern="0" cap="none" spc="0" normalizeH="0" baseline="0" dirty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일 구글 트렌드 인기 검색어</a:t>
            </a:r>
            <a:r>
              <a:rPr kumimoji="0" lang="en-US" altLang="ko-KR" sz="2000" b="1" i="1" u="none" strike="noStrike" kern="0" cap="none" spc="0" normalizeH="0" baseline="0" dirty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)</a:t>
            </a:r>
            <a:r>
              <a:rPr lang="ko-KR" altLang="en-US" sz="2000" b="1" i="1" kern="0" dirty="0">
                <a:solidFill>
                  <a:srgbClr val="595959"/>
                </a:solidFill>
              </a:rPr>
              <a:t> 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510719" y="5485505"/>
            <a:ext cx="8929054" cy="0"/>
          </a:xfrm>
          <a:prstGeom prst="line">
            <a:avLst/>
          </a:prstGeom>
          <a:ln w="381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510718" y="5485505"/>
            <a:ext cx="7951111" cy="0"/>
          </a:xfrm>
          <a:prstGeom prst="line">
            <a:avLst/>
          </a:prstGeom>
          <a:ln w="3810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518685" y="5627247"/>
            <a:ext cx="415910" cy="175612"/>
            <a:chOff x="518685" y="5627247"/>
            <a:chExt cx="415910" cy="175612"/>
          </a:xfrm>
        </p:grpSpPr>
        <p:sp>
          <p:nvSpPr>
            <p:cNvPr id="16" name="이등변 삼각형 15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3" name="모서리가 둥근 직사각형 82"/>
          <p:cNvSpPr/>
          <p:nvPr/>
        </p:nvSpPr>
        <p:spPr>
          <a:xfrm>
            <a:off x="437255" y="358447"/>
            <a:ext cx="2160506" cy="309364"/>
          </a:xfrm>
          <a:prstGeom prst="roundRect">
            <a:avLst>
              <a:gd name="adj" fmla="val 50000"/>
            </a:avLst>
          </a:prstGeom>
          <a:solidFill>
            <a:srgbClr val="EF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latinLnBrk="0">
              <a:lnSpc>
                <a:spcPct val="150000"/>
              </a:lnSpc>
              <a:defRPr/>
            </a:pPr>
            <a:r>
              <a:rPr lang="ko-KR" altLang="en-US" sz="1500" b="1" i="1" kern="0">
                <a:solidFill>
                  <a:schemeClr val="lt1"/>
                </a:solidFill>
              </a:rPr>
              <a:t>실행 결과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311546" y="1330523"/>
            <a:ext cx="2902690" cy="328414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3417093" y="1330523"/>
            <a:ext cx="2902690" cy="328414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0" name="직사각형 119"/>
          <p:cNvSpPr/>
          <p:nvPr/>
        </p:nvSpPr>
        <p:spPr>
          <a:xfrm>
            <a:off x="6532564" y="1320601"/>
            <a:ext cx="2902690" cy="328414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2" name="직사각형 12"/>
          <p:cNvSpPr/>
          <p:nvPr/>
        </p:nvSpPr>
        <p:spPr>
          <a:xfrm>
            <a:off x="427024" y="4646261"/>
            <a:ext cx="27274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대표팀 새로운 감독 확정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… 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주인공은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...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 조회수 </a:t>
            </a:r>
            <a:r>
              <a:rPr kumimoji="0" lang="en-US" altLang="ko-KR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239,962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회</a:t>
            </a:r>
            <a:endParaRPr lang="en-US" altLang="ko-KR" sz="1000" b="1" i="1" kern="0" dirty="0">
              <a:solidFill>
                <a:srgbClr val="FFFFFF"/>
              </a:solidFill>
              <a:ea typeface="맑은 고딕"/>
              <a:cs typeface="맑은 고딕"/>
            </a:endParaRPr>
          </a:p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수집 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날짜 </a:t>
            </a:r>
            <a:r>
              <a:rPr kumimoji="0" lang="en-US" altLang="ko-KR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2023.02.28 - 03.11.41</a:t>
            </a:r>
            <a:endParaRPr kumimoji="0" lang="en-US" altLang="ko-KR" sz="1000" b="1" i="1" u="none" strike="noStrike" kern="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71" name="직사각형 21"/>
          <p:cNvSpPr/>
          <p:nvPr/>
        </p:nvSpPr>
        <p:spPr>
          <a:xfrm>
            <a:off x="9804827" y="437753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[ Index 4 ] 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[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오피셜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] 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클린스만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 한국 대표팀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..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 조회수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14,254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회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수집 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날짜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2023.02.28 - 04.14.51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3"/>
          <a:srcRect l="20700" t="9020" r="19060" b="9290"/>
          <a:stretch>
            <a:fillRect/>
          </a:stretch>
        </p:blipFill>
        <p:spPr>
          <a:xfrm>
            <a:off x="322767" y="1006398"/>
            <a:ext cx="2898041" cy="3612899"/>
          </a:xfrm>
          <a:prstGeom prst="rect">
            <a:avLst/>
          </a:prstGeom>
        </p:spPr>
      </p:pic>
      <p:pic>
        <p:nvPicPr>
          <p:cNvPr id="208" name="그림 207"/>
          <p:cNvPicPr>
            <a:picLocks noChangeAspect="1"/>
          </p:cNvPicPr>
          <p:nvPr/>
        </p:nvPicPr>
        <p:blipFill rotWithShape="1">
          <a:blip r:embed="rId4"/>
          <a:srcRect l="24590" t="15330" r="25830" b="12970"/>
          <a:stretch>
            <a:fillRect/>
          </a:stretch>
        </p:blipFill>
        <p:spPr>
          <a:xfrm>
            <a:off x="3428746" y="994963"/>
            <a:ext cx="2901492" cy="3624334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 rotWithShape="1">
          <a:blip r:embed="rId5"/>
          <a:srcRect l="20700" t="10140" r="18930" b="8730"/>
          <a:stretch>
            <a:fillRect/>
          </a:stretch>
        </p:blipFill>
        <p:spPr>
          <a:xfrm>
            <a:off x="6534724" y="986774"/>
            <a:ext cx="2894215" cy="3601464"/>
          </a:xfrm>
          <a:prstGeom prst="rect">
            <a:avLst/>
          </a:prstGeom>
        </p:spPr>
      </p:pic>
      <p:sp>
        <p:nvSpPr>
          <p:cNvPr id="210" name="직사각형 12"/>
          <p:cNvSpPr/>
          <p:nvPr/>
        </p:nvSpPr>
        <p:spPr>
          <a:xfrm>
            <a:off x="3419114" y="4646259"/>
            <a:ext cx="2727413" cy="771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lang="ko-KR" altLang="en-US" sz="1000" b="1" i="1" kern="0" dirty="0" err="1">
                <a:solidFill>
                  <a:srgbClr val="FFFFFF"/>
                </a:solidFill>
                <a:ea typeface="맑은 고딕"/>
                <a:cs typeface="맑은 고딕"/>
              </a:rPr>
              <a:t>클린스만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, 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대한민국 감독 부임 </a:t>
            </a:r>
            <a:r>
              <a:rPr lang="ko-KR" altLang="en-US" sz="1000" b="1" i="1" kern="0" dirty="0" err="1">
                <a:solidFill>
                  <a:srgbClr val="FFFFFF"/>
                </a:solidFill>
                <a:ea typeface="맑은 고딕"/>
                <a:cs typeface="맑은 고딕"/>
              </a:rPr>
              <a:t>오피셜</a:t>
            </a:r>
            <a:endParaRPr kumimoji="0" lang="en-US" altLang="ko-KR" sz="1000" b="1" i="1" u="none" strike="noStrike" kern="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171,161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회</a:t>
            </a:r>
            <a:endParaRPr kumimoji="0" lang="en-US" altLang="ko-KR" sz="1000" b="1" i="1" u="none" strike="noStrike" kern="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수집 날짜 </a:t>
            </a:r>
            <a:r>
              <a:rPr kumimoji="0" lang="en-US" altLang="ko-KR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2023.02.28 - 03.45.58</a:t>
            </a:r>
            <a:endParaRPr kumimoji="0" lang="en-US" altLang="ko-KR" sz="1000" b="1" i="1" u="none" strike="noStrike" kern="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1" name="직사각형 12"/>
          <p:cNvSpPr/>
          <p:nvPr/>
        </p:nvSpPr>
        <p:spPr>
          <a:xfrm>
            <a:off x="6566506" y="4635906"/>
            <a:ext cx="2727413" cy="772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: (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공식발표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) </a:t>
            </a:r>
            <a:r>
              <a:rPr lang="ko-KR" altLang="en-US" sz="1000" b="1" i="1" kern="0" dirty="0" err="1">
                <a:solidFill>
                  <a:srgbClr val="FFFFFF"/>
                </a:solidFill>
                <a:ea typeface="맑은 고딕"/>
                <a:cs typeface="맑은 고딕"/>
              </a:rPr>
              <a:t>클린스만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 </a:t>
            </a:r>
            <a:r>
              <a:rPr lang="ko-KR" altLang="en-US" sz="1000" b="1" i="1" kern="0" dirty="0" err="1">
                <a:solidFill>
                  <a:srgbClr val="FFFFFF"/>
                </a:solidFill>
                <a:ea typeface="맑은 고딕"/>
                <a:cs typeface="맑은 고딕"/>
              </a:rPr>
              <a:t>국대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 감독 선임</a:t>
            </a:r>
            <a:endParaRPr kumimoji="0" lang="ko-KR" altLang="en-US" sz="1000" b="1" i="1" u="none" strike="noStrike" kern="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35,934</a:t>
            </a: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회</a:t>
            </a:r>
            <a:endParaRPr lang="en-US" altLang="ko-KR" sz="1000" b="1" i="1" kern="0" dirty="0">
              <a:solidFill>
                <a:srgbClr val="FFFFFF"/>
              </a:solidFill>
              <a:ea typeface="맑은 고딕"/>
              <a:cs typeface="맑은 고딕"/>
            </a:endParaRPr>
          </a:p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수집 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날짜 </a:t>
            </a:r>
            <a:r>
              <a:rPr kumimoji="0" lang="en-US" altLang="ko-KR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0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000" b="1" i="1" kern="0" dirty="0">
                <a:solidFill>
                  <a:srgbClr val="FFFFFF"/>
                </a:solidFill>
                <a:ea typeface="맑은 고딕"/>
                <a:cs typeface="맑은 고딕"/>
              </a:rPr>
              <a:t>2023.02.28 - 04.07.41</a:t>
            </a:r>
            <a:endParaRPr kumimoji="0" lang="en-US" altLang="ko-KR" sz="1000" b="1" i="1" u="none" strike="noStrike" kern="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6" name="직사각형 21"/>
          <p:cNvSpPr/>
          <p:nvPr/>
        </p:nvSpPr>
        <p:spPr>
          <a:xfrm>
            <a:off x="9804827" y="1348839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[ Index 5 ] 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긴급분석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] 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클린스만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 감독 확정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! 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14,683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회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수집 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날짜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2023.02.28 - 04.14.53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7" name="직사각형 21"/>
          <p:cNvSpPr/>
          <p:nvPr/>
        </p:nvSpPr>
        <p:spPr>
          <a:xfrm>
            <a:off x="9804827" y="2236404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[ Index 6 ] 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클리스만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 감독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, 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한국 축구대표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…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607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회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수집 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날짜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2023.02.28 - 04.14.56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0" name="직사각형 21"/>
          <p:cNvSpPr/>
          <p:nvPr/>
        </p:nvSpPr>
        <p:spPr>
          <a:xfrm>
            <a:off x="9815181" y="3147492"/>
            <a:ext cx="2187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[ Index 7 ] 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제목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[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독점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] 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브버지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, </a:t>
            </a:r>
            <a:r>
              <a:rPr lang="ko-KR" altLang="en-US" sz="9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클린스만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 한국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…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조회수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49,093</a:t>
            </a: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회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수집 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날짜 </a:t>
            </a:r>
            <a:r>
              <a:rPr kumimoji="0" lang="en-US" altLang="ko-KR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900" b="1" i="0" u="none" strike="noStrike" kern="1200" cap="none" spc="0" normalizeH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  <a:cs typeface="맑은 고딕"/>
              </a:rPr>
              <a:t>2023.02.28 - 04.14.58</a:t>
            </a:r>
            <a:endParaRPr kumimoji="0" lang="en-US" altLang="ko-KR" sz="900" b="1" i="0" u="none" strike="noStrike" kern="1200" cap="none" spc="0" normalizeH="0" baseline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7AFDF1-A962-4742-8C5B-591443DB61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1" t="9724" r="19122" b="10298"/>
          <a:stretch/>
        </p:blipFill>
        <p:spPr>
          <a:xfrm>
            <a:off x="322767" y="1001765"/>
            <a:ext cx="2915214" cy="36128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B52D01-F296-4DC9-8665-DC10D067FF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8" t="9337" r="19132" b="8610"/>
          <a:stretch/>
        </p:blipFill>
        <p:spPr>
          <a:xfrm>
            <a:off x="3442467" y="991756"/>
            <a:ext cx="2901491" cy="36441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7CB83E-5029-4512-B2A3-7173D3BA876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1" t="9499" r="18531" b="8706"/>
          <a:stretch/>
        </p:blipFill>
        <p:spPr>
          <a:xfrm>
            <a:off x="6537356" y="991756"/>
            <a:ext cx="2900058" cy="3601464"/>
          </a:xfrm>
          <a:prstGeom prst="rect">
            <a:avLst/>
          </a:prstGeom>
        </p:spPr>
      </p:pic>
      <p:sp>
        <p:nvSpPr>
          <p:cNvPr id="221" name="모서리가 둥근 직사각형 82"/>
          <p:cNvSpPr/>
          <p:nvPr/>
        </p:nvSpPr>
        <p:spPr>
          <a:xfrm>
            <a:off x="274897" y="239384"/>
            <a:ext cx="2452750" cy="515017"/>
          </a:xfrm>
          <a:prstGeom prst="roundRect">
            <a:avLst>
              <a:gd name="adj" fmla="val 50000"/>
            </a:avLst>
          </a:prstGeom>
          <a:solidFill>
            <a:srgbClr val="EF4D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1" u="none" strike="noStrike" kern="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6.</a:t>
            </a:r>
            <a:r>
              <a:rPr kumimoji="0" lang="ko-KR" altLang="en-US" sz="2200" b="1" i="1" u="none" strike="noStrike" kern="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테스트 결과</a:t>
            </a:r>
          </a:p>
        </p:txBody>
      </p:sp>
      <p:sp>
        <p:nvSpPr>
          <p:cNvPr id="33" name="모서리가 둥근 직사각형 82">
            <a:extLst>
              <a:ext uri="{FF2B5EF4-FFF2-40B4-BE49-F238E27FC236}">
                <a16:creationId xmlns:a16="http://schemas.microsoft.com/office/drawing/2014/main" id="{51F04A7C-F333-41B1-BFF8-60DF95318ED1}"/>
              </a:ext>
            </a:extLst>
          </p:cNvPr>
          <p:cNvSpPr/>
          <p:nvPr/>
        </p:nvSpPr>
        <p:spPr>
          <a:xfrm>
            <a:off x="9776029" y="75325"/>
            <a:ext cx="2160506" cy="309364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영상 정보 모음</a:t>
            </a:r>
          </a:p>
        </p:txBody>
      </p:sp>
    </p:spTree>
    <p:extLst>
      <p:ext uri="{BB962C8B-B14F-4D97-AF65-F5344CB8AC3E}">
        <p14:creationId xmlns:p14="http://schemas.microsoft.com/office/powerpoint/2010/main" val="929259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solidFill>
                  <a:prstClr val="white"/>
                </a:solidFill>
              </a:rPr>
              <a:t>07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748" y="900761"/>
            <a:ext cx="10624195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170512"/>
            <a:ext cx="5182861" cy="54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schemeClr val="bg1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04141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solidFill>
                  <a:prstClr val="white"/>
                </a:solidFill>
              </a:rPr>
              <a:t>08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748" y="900761"/>
            <a:ext cx="11109662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170512"/>
            <a:ext cx="6135361" cy="54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schemeClr val="lt1"/>
                </a:solidFill>
              </a:rPr>
              <a:t>프로젝트 기대효과 </a:t>
            </a:r>
            <a:r>
              <a:rPr lang="en-US" altLang="ko-KR" sz="2000" b="1" i="1" kern="0">
                <a:solidFill>
                  <a:schemeClr val="lt1"/>
                </a:solidFill>
              </a:rPr>
              <a:t>:</a:t>
            </a:r>
            <a:r>
              <a:rPr lang="ko-KR" altLang="en-US" sz="2000" b="1" i="1" kern="0">
                <a:solidFill>
                  <a:schemeClr val="lt1"/>
                </a:solidFill>
              </a:rPr>
              <a:t> 프로젝트로 인해 얻게 되는 것</a:t>
            </a:r>
          </a:p>
        </p:txBody>
      </p:sp>
      <p:sp>
        <p:nvSpPr>
          <p:cNvPr id="57" name="직사각형 52"/>
          <p:cNvSpPr/>
          <p:nvPr/>
        </p:nvSpPr>
        <p:spPr>
          <a:xfrm>
            <a:off x="751375" y="1453660"/>
            <a:ext cx="10284096" cy="4840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1. 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대중의 관심사 파악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-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인기 있는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키워드 수집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후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검색된 동영상의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댓글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및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정보 분석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- 대중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의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수요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와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선호도 파악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하여 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제품, 서비스 개발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및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마케팅 전략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수립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가능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2. 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제품/서비스 개선 방향성 제시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-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제품/서비스에 대한 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고객의 만족도와 불만족 요소 파악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-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제품/서비스 개선 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방향성 제시하여 고객 만족도 높이기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3. 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경쟁사 분석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-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경쟁사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제품/서비스에 대한 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고객의 반응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과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불만족 요소 파악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하여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경쟁사의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강점과 약점 파악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-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기업이나 단체의 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경쟁력 강화 가능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4. 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소셜미디어 마케팅에 활용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-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제품/서비스와 관련된 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이슈 파악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-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소셜미디어에서 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홍보 및 마케팅에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활용하여 더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많은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고객들에게 제품/서비스 알리고 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홍보 가능 </a:t>
            </a:r>
            <a:endParaRPr kumimoji="0" lang="ko-KR" altLang="en-US" sz="700" b="0" i="0" u="none" strike="noStrike" kern="1200" cap="none" spc="0" normalizeH="0" baseline="0">
              <a:solidFill>
                <a:srgbClr val="80808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5353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2"/>
          <p:cNvSpPr/>
          <p:nvPr/>
        </p:nvSpPr>
        <p:spPr>
          <a:xfrm>
            <a:off x="0" y="3124866"/>
            <a:ext cx="12192000" cy="608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300" b="1" i="1" u="none" strike="noStrike" kern="0" cap="none" spc="0" normalizeH="0" baseline="0" dirty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감사합니다</a:t>
            </a:r>
            <a:endParaRPr kumimoji="0" lang="en-US" altLang="ko-KR" sz="2300" b="1" i="1" u="none" strike="noStrike" kern="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6798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729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2800" b="1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747" y="900761"/>
            <a:ext cx="806571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10548" y="109755"/>
            <a:ext cx="5182861" cy="659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500" b="1" i="1" kern="0">
                <a:solidFill>
                  <a:schemeClr val="bg1"/>
                </a:solidFill>
              </a:rPr>
              <a:t>목차</a:t>
            </a:r>
            <a:endParaRPr lang="en-US" altLang="ko-KR" sz="2500" b="1" ker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4" name="이등변 삼각형 53"/>
          <p:cNvSpPr/>
          <p:nvPr/>
        </p:nvSpPr>
        <p:spPr>
          <a:xfrm rot="5400000">
            <a:off x="706825" y="302813"/>
            <a:ext cx="226293" cy="219764"/>
          </a:xfrm>
          <a:prstGeom prst="triangle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6" name="직사각형 12"/>
          <p:cNvSpPr/>
          <p:nvPr/>
        </p:nvSpPr>
        <p:spPr>
          <a:xfrm>
            <a:off x="1468183" y="1424718"/>
            <a:ext cx="8326066" cy="46598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1" u="none" strike="noStrike" kern="0" cap="none" spc="0" normalizeH="0" baseline="0" mc:Ignorable="hp" hp:hslEmbossed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2500" b="1" i="1" u="none" strike="noStrike" kern="0" cap="none" spc="0" normalizeH="0" baseline="0">
                <a:solidFill>
                  <a:schemeClr val="lt1"/>
                </a:solidFill>
                <a:effectLst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500" b="1" i="1" u="none" strike="noStrike" kern="0" cap="none" spc="0" normalizeH="0" baseline="0">
                <a:solidFill>
                  <a:schemeClr val="lt1"/>
                </a:solidFill>
                <a:effectLst/>
                <a:latin typeface="맑은 고딕"/>
                <a:ea typeface="맑은 고딕"/>
                <a:cs typeface="맑은 고딕"/>
              </a:rPr>
              <a:t>1.</a:t>
            </a:r>
            <a:r>
              <a:rPr kumimoji="0" lang="ko-KR" altLang="en-US" sz="2500" b="1" i="1" u="none" strike="noStrike" kern="0" cap="none" spc="0" normalizeH="0" baseline="0">
                <a:solidFill>
                  <a:schemeClr val="lt1"/>
                </a:solidFill>
                <a:effectLst/>
                <a:latin typeface="맑은 고딕"/>
                <a:ea typeface="맑은 고딕"/>
                <a:cs typeface="맑은 고딕"/>
              </a:rPr>
              <a:t> 프로젝트 소개</a:t>
            </a:r>
            <a:endParaRPr kumimoji="0" lang="ko-KR" altLang="en-US" sz="2500" b="1" i="1" u="none" strike="noStrike" kern="0" cap="none" spc="0" normalizeH="0" baseline="0">
              <a:solidFill>
                <a:schemeClr val="lt1"/>
              </a:solidFill>
              <a:effectLst/>
              <a:latin typeface="맑은 고딕"/>
              <a:ea typeface="맑은 고딕"/>
              <a:cs typeface="맑은 고딕"/>
            </a:endParaRPr>
          </a:p>
          <a:p>
            <a:pPr lvl="0" latinLnBrk="0">
              <a:lnSpc>
                <a:spcPct val="150000"/>
              </a:lnSpc>
              <a:defRPr/>
            </a:pPr>
            <a:r>
              <a:rPr kumimoji="0" lang="ko-KR" altLang="en-US" sz="2500" b="1" i="1" u="none" strike="noStrike" kern="0" cap="none" spc="0" normalizeH="0" baseline="0">
                <a:solidFill>
                  <a:schemeClr val="lt1"/>
                </a:solidFill>
                <a:effectLst/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2500" b="1" i="1" u="none" strike="noStrike" kern="0" cap="none" spc="0" normalizeH="0" baseline="0">
                <a:solidFill>
                  <a:schemeClr val="lt1"/>
                </a:solidFill>
                <a:effectLst/>
                <a:latin typeface="맑은 고딕"/>
                <a:ea typeface="맑은 고딕"/>
                <a:cs typeface="맑은 고딕"/>
              </a:rPr>
              <a:t>2.</a:t>
            </a:r>
            <a:r>
              <a:rPr kumimoji="0" lang="ko-KR" altLang="en-US" sz="2500" b="1" i="1" u="none" strike="noStrike" kern="0" cap="none" spc="0" normalizeH="0" baseline="0">
                <a:solidFill>
                  <a:schemeClr val="lt1"/>
                </a:solidFill>
                <a:effectLst/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2500" b="1" i="1" kern="0">
                <a:solidFill>
                  <a:schemeClr val="lt1"/>
                </a:solidFill>
              </a:rPr>
              <a:t>구글 트렌드</a:t>
            </a:r>
            <a:r>
              <a:rPr lang="en-US" altLang="ko-KR" sz="2500" b="1" i="1" kern="0">
                <a:solidFill>
                  <a:schemeClr val="lt1"/>
                </a:solidFill>
              </a:rPr>
              <a:t>,</a:t>
            </a:r>
            <a:r>
              <a:rPr lang="ko-KR" altLang="en-US" sz="2500" b="1" i="1" kern="0">
                <a:solidFill>
                  <a:schemeClr val="lt1"/>
                </a:solidFill>
              </a:rPr>
              <a:t> 유튜브를 선택한 이유</a:t>
            </a:r>
            <a:endParaRPr lang="ko-KR" altLang="en-US" sz="2500" b="1" i="1" kern="0">
              <a:solidFill>
                <a:schemeClr val="lt1"/>
              </a:solidFill>
            </a:endParaRPr>
          </a:p>
          <a:p>
            <a:pPr lvl="0" latinLnBrk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en-US" altLang="ko-KR" sz="2500" b="1" i="1" u="none" strike="noStrike" kern="0" cap="none" spc="0" normalizeH="0" baseline="0">
                <a:solidFill>
                  <a:schemeClr val="lt1"/>
                </a:solidFill>
                <a:effectLst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2500" b="1" i="1" u="none" strike="noStrike" kern="0" cap="none" spc="0" normalizeH="0" baseline="0">
                <a:solidFill>
                  <a:schemeClr val="lt1"/>
                </a:solidFill>
                <a:effectLst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500" b="1" i="1" u="none" strike="noStrike" kern="0" cap="none" spc="0" normalizeH="0" baseline="0">
                <a:solidFill>
                  <a:schemeClr val="lt1"/>
                </a:solidFill>
                <a:effectLst/>
                <a:latin typeface="맑은 고딕"/>
                <a:ea typeface="맑은 고딕"/>
                <a:cs typeface="맑은 고딕"/>
              </a:rPr>
              <a:t>3.</a:t>
            </a:r>
            <a:r>
              <a:rPr kumimoji="0" lang="ko-KR" altLang="en-US" sz="2500" b="1" i="1" u="none" strike="noStrike" kern="0" cap="none" spc="0" normalizeH="0" baseline="0">
                <a:solidFill>
                  <a:schemeClr val="lt1"/>
                </a:solidFill>
                <a:effectLst/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2500" b="1" i="1" kern="0">
                <a:solidFill>
                  <a:schemeClr val="lt1"/>
                </a:solidFill>
                <a:effectLst/>
                <a:ea typeface="맑은 고딕"/>
                <a:cs typeface="맑은 고딕"/>
              </a:rPr>
              <a:t>프로세스 흐름도</a:t>
            </a:r>
            <a:endParaRPr lang="ko-KR" altLang="en-US" sz="2500" b="1" i="1" kern="0">
              <a:solidFill>
                <a:schemeClr val="lt1"/>
              </a:solidFill>
              <a:effectLst/>
              <a:ea typeface="맑은 고딕"/>
              <a:cs typeface="맑은 고딕"/>
            </a:endParaRPr>
          </a:p>
          <a:p>
            <a:pPr lvl="0" latinLnBrk="0">
              <a:lnSpc>
                <a:spcPct val="150000"/>
              </a:lnSpc>
              <a:defRPr/>
            </a:pPr>
            <a:r>
              <a:rPr kumimoji="0" lang="ko-KR" altLang="en-US" sz="2500" b="1" i="1" u="none" strike="noStrike" kern="0" cap="none" spc="0" normalizeH="0" baseline="0">
                <a:solidFill>
                  <a:schemeClr val="lt1"/>
                </a:solidFill>
                <a:effectLst/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2500" b="1" i="1" u="none" strike="noStrike" kern="0" cap="none" spc="0" normalizeH="0" baseline="0">
                <a:solidFill>
                  <a:schemeClr val="lt1"/>
                </a:solidFill>
                <a:effectLst/>
                <a:latin typeface="맑은 고딕"/>
                <a:ea typeface="맑은 고딕"/>
                <a:cs typeface="맑은 고딕"/>
              </a:rPr>
              <a:t>4.</a:t>
            </a:r>
            <a:r>
              <a:rPr kumimoji="0" lang="ko-KR" altLang="en-US" sz="2500" b="1" i="1" u="none" strike="noStrike" kern="0" cap="none" spc="0" normalizeH="0" baseline="0">
                <a:solidFill>
                  <a:schemeClr val="lt1"/>
                </a:solidFill>
                <a:effectLst/>
                <a:latin typeface="맑은 고딕"/>
                <a:ea typeface="맑은 고딕"/>
                <a:cs typeface="맑은 고딕"/>
              </a:rPr>
              <a:t> 사용한 라이브러리</a:t>
            </a:r>
            <a:endParaRPr kumimoji="0" lang="ko-KR" altLang="en-US" sz="2500" b="1" i="1" u="none" strike="noStrike" kern="0" cap="none" spc="0" normalizeH="0" baseline="0">
              <a:solidFill>
                <a:schemeClr val="lt1"/>
              </a:solidFill>
              <a:effectLst/>
              <a:latin typeface="맑은 고딕"/>
              <a:ea typeface="맑은 고딕"/>
              <a:cs typeface="맑은 고딕"/>
            </a:endParaRPr>
          </a:p>
          <a:p>
            <a:pPr lvl="0" latinLnBrk="0">
              <a:lnSpc>
                <a:spcPct val="150000"/>
              </a:lnSpc>
              <a:defRPr/>
            </a:pPr>
            <a:r>
              <a:rPr kumimoji="0" lang="ko-KR" altLang="en-US" sz="2500" b="1" i="1" u="none" strike="noStrike" kern="0" cap="none" spc="0" normalizeH="0" baseline="0">
                <a:solidFill>
                  <a:schemeClr val="lt1"/>
                </a:solidFill>
                <a:effectLst/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2500" b="1" i="1" u="none" strike="noStrike" kern="0" cap="none" spc="0" normalizeH="0" baseline="0">
                <a:solidFill>
                  <a:schemeClr val="lt1"/>
                </a:solidFill>
                <a:effectLst/>
                <a:latin typeface="맑은 고딕"/>
                <a:ea typeface="맑은 고딕"/>
                <a:cs typeface="맑은 고딕"/>
              </a:rPr>
              <a:t>5.</a:t>
            </a:r>
            <a:r>
              <a:rPr kumimoji="0" lang="ko-KR" altLang="en-US" sz="2500" b="1" i="1" u="none" strike="noStrike" kern="0" cap="none" spc="0" normalizeH="0" baseline="0">
                <a:solidFill>
                  <a:schemeClr val="lt1"/>
                </a:solidFill>
                <a:effectLst/>
                <a:latin typeface="맑은 고딕"/>
                <a:ea typeface="맑은 고딕"/>
                <a:cs typeface="맑은 고딕"/>
              </a:rPr>
              <a:t> 프로젝트 주요기능</a:t>
            </a:r>
            <a:endParaRPr kumimoji="0" lang="ko-KR" altLang="en-US" sz="2500" b="1" i="1" u="none" strike="noStrike" kern="0" cap="none" spc="0" normalizeH="0" baseline="0">
              <a:solidFill>
                <a:schemeClr val="lt1"/>
              </a:solidFill>
              <a:effectLst/>
              <a:latin typeface="맑은 고딕"/>
              <a:ea typeface="맑은 고딕"/>
              <a:cs typeface="맑은 고딕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1" u="none" strike="noStrike" kern="0" cap="none" spc="0" normalizeH="0" baseline="0">
                <a:solidFill>
                  <a:schemeClr val="lt1"/>
                </a:solidFill>
                <a:effectLst/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2500" b="1" i="1" u="none" strike="noStrike" kern="0" cap="none" spc="0" normalizeH="0" baseline="0">
                <a:solidFill>
                  <a:schemeClr val="lt1"/>
                </a:solidFill>
                <a:effectLst/>
                <a:latin typeface="맑은 고딕"/>
                <a:ea typeface="맑은 고딕"/>
                <a:cs typeface="맑은 고딕"/>
              </a:rPr>
              <a:t>6.</a:t>
            </a:r>
            <a:r>
              <a:rPr kumimoji="0" lang="ko-KR" altLang="en-US" sz="2500" b="1" i="1" u="none" strike="noStrike" kern="0" cap="none" spc="0" normalizeH="0" baseline="0">
                <a:solidFill>
                  <a:schemeClr val="lt1"/>
                </a:solidFill>
                <a:effectLst/>
                <a:latin typeface="맑은 고딕"/>
                <a:ea typeface="맑은 고딕"/>
                <a:cs typeface="맑은 고딕"/>
              </a:rPr>
              <a:t> 테스트 결과 </a:t>
            </a:r>
            <a:endParaRPr kumimoji="0" lang="ko-KR" altLang="en-US" sz="2500" b="1" i="1" u="none" strike="noStrike" kern="0" cap="none" spc="0" normalizeH="0" baseline="0">
              <a:solidFill>
                <a:schemeClr val="lt1"/>
              </a:solidFill>
              <a:effectLst/>
              <a:latin typeface="맑은 고딕"/>
              <a:ea typeface="맑은 고딕"/>
              <a:cs typeface="맑은 고딕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1" u="none" strike="noStrike" kern="0" cap="none" spc="0" normalizeH="0" baseline="0">
                <a:solidFill>
                  <a:schemeClr val="lt1"/>
                </a:solidFill>
                <a:effectLst/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2500" b="1" i="1" u="none" strike="noStrike" kern="0" cap="none" spc="0" normalizeH="0" baseline="0">
                <a:solidFill>
                  <a:schemeClr val="lt1"/>
                </a:solidFill>
                <a:effectLst/>
                <a:latin typeface="맑은 고딕"/>
                <a:ea typeface="맑은 고딕"/>
                <a:cs typeface="맑은 고딕"/>
              </a:rPr>
              <a:t>7.</a:t>
            </a:r>
            <a:r>
              <a:rPr kumimoji="0" lang="ko-KR" altLang="en-US" sz="2500" b="1" i="1" u="none" strike="noStrike" kern="0" cap="none" spc="0" normalizeH="0" baseline="0">
                <a:solidFill>
                  <a:schemeClr val="lt1"/>
                </a:solidFill>
                <a:effectLst/>
                <a:latin typeface="맑은 고딕"/>
                <a:ea typeface="맑은 고딕"/>
                <a:cs typeface="맑은 고딕"/>
              </a:rPr>
              <a:t> 시연</a:t>
            </a:r>
            <a:endParaRPr kumimoji="0" lang="ko-KR" altLang="en-US" sz="2500" b="1" i="1" u="none" strike="noStrike" kern="0" cap="none" spc="0" normalizeH="0" baseline="0">
              <a:solidFill>
                <a:schemeClr val="lt1"/>
              </a:solidFill>
              <a:effectLst/>
              <a:latin typeface="맑은 고딕"/>
              <a:ea typeface="맑은 고딕"/>
              <a:cs typeface="맑은 고딕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1" u="none" strike="noStrike" kern="0" cap="none" spc="0" normalizeH="0" baseline="0">
                <a:solidFill>
                  <a:schemeClr val="lt1"/>
                </a:solidFill>
                <a:effectLst/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2500" b="1" i="1" u="none" strike="noStrike" kern="0" cap="none" spc="0" normalizeH="0" baseline="0">
                <a:solidFill>
                  <a:schemeClr val="lt1"/>
                </a:solidFill>
                <a:effectLst/>
                <a:latin typeface="맑은 고딕"/>
                <a:ea typeface="맑은 고딕"/>
                <a:cs typeface="맑은 고딕"/>
              </a:rPr>
              <a:t>8.</a:t>
            </a:r>
            <a:r>
              <a:rPr kumimoji="0" lang="ko-KR" altLang="en-US" sz="2500" b="1" i="1" u="none" strike="noStrike" kern="0" cap="none" spc="0" normalizeH="0" baseline="0">
                <a:solidFill>
                  <a:schemeClr val="lt1"/>
                </a:solidFill>
                <a:effectLst/>
                <a:latin typeface="맑은 고딕"/>
                <a:ea typeface="맑은 고딕"/>
                <a:cs typeface="맑은 고딕"/>
              </a:rPr>
              <a:t> 프로젝트 기대효과</a:t>
            </a:r>
            <a:endParaRPr kumimoji="0" lang="ko-KR" altLang="en-US" sz="2500" b="1" i="1" u="none" strike="noStrike" kern="0" cap="none" spc="0" normalizeH="0" baseline="0">
              <a:solidFill>
                <a:schemeClr val="lt1"/>
              </a:solidFill>
              <a:effectLst/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50415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01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>
            <a:off x="490745" y="900761"/>
            <a:ext cx="1187053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170512"/>
            <a:ext cx="5182861" cy="54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schemeClr val="bg1"/>
                </a:solidFill>
              </a:rPr>
              <a:t>프로젝트 소개</a:t>
            </a:r>
          </a:p>
        </p:txBody>
      </p:sp>
      <p:sp>
        <p:nvSpPr>
          <p:cNvPr id="56" name="직사각형 52"/>
          <p:cNvSpPr/>
          <p:nvPr/>
        </p:nvSpPr>
        <p:spPr>
          <a:xfrm>
            <a:off x="1871634" y="5957236"/>
            <a:ext cx="4461937" cy="507831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rgbClr val="80808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2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800" b="1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구글 트렌드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에서 </a:t>
            </a:r>
            <a:r>
              <a:rPr kumimoji="0" lang="ko-KR" altLang="en-US" sz="1800" b="1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인기 검색어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1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위 </a:t>
            </a:r>
            <a:r>
              <a:rPr kumimoji="0" lang="ko-KR" altLang="en-US" sz="1800" b="1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추출</a:t>
            </a:r>
          </a:p>
        </p:txBody>
      </p:sp>
      <p:pic>
        <p:nvPicPr>
          <p:cNvPr id="57" name="그림 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90152" y="1888746"/>
            <a:ext cx="3778662" cy="3785445"/>
          </a:xfrm>
          <a:prstGeom prst="rect">
            <a:avLst/>
          </a:prstGeom>
        </p:spPr>
      </p:pic>
      <p:sp>
        <p:nvSpPr>
          <p:cNvPr id="58" name="직사각형 68"/>
          <p:cNvSpPr/>
          <p:nvPr/>
        </p:nvSpPr>
        <p:spPr>
          <a:xfrm>
            <a:off x="3062127" y="3300837"/>
            <a:ext cx="2080950" cy="717108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3"/>
          <a:srcRect l="-670" t="-350" r="17290" b="41220"/>
          <a:stretch>
            <a:fillRect/>
          </a:stretch>
        </p:blipFill>
        <p:spPr>
          <a:xfrm>
            <a:off x="6644035" y="2376170"/>
            <a:ext cx="4741100" cy="3205282"/>
          </a:xfrm>
          <a:prstGeom prst="rect">
            <a:avLst/>
          </a:prstGeom>
        </p:spPr>
      </p:pic>
      <p:sp>
        <p:nvSpPr>
          <p:cNvPr id="60" name="화살표: 오른쪽 60"/>
          <p:cNvSpPr/>
          <p:nvPr/>
        </p:nvSpPr>
        <p:spPr>
          <a:xfrm>
            <a:off x="5916263" y="3071533"/>
            <a:ext cx="1077418" cy="54103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E1818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2" name="직사각형 52"/>
          <p:cNvSpPr/>
          <p:nvPr/>
        </p:nvSpPr>
        <p:spPr>
          <a:xfrm>
            <a:off x="7925372" y="5969589"/>
            <a:ext cx="2852099" cy="507831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rgbClr val="80808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3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800" b="1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유튜브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에 키워드 검색</a:t>
            </a:r>
            <a:r>
              <a:rPr kumimoji="0" lang="ko-KR" altLang="en-US" sz="1800" b="1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sp>
        <p:nvSpPr>
          <p:cNvPr id="63" name="직사각형 68"/>
          <p:cNvSpPr/>
          <p:nvPr/>
        </p:nvSpPr>
        <p:spPr>
          <a:xfrm>
            <a:off x="8070288" y="2370917"/>
            <a:ext cx="1440746" cy="389198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4" name="직사각형 52"/>
          <p:cNvSpPr/>
          <p:nvPr/>
        </p:nvSpPr>
        <p:spPr>
          <a:xfrm>
            <a:off x="4141912" y="1116606"/>
            <a:ext cx="3720087" cy="434221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rgbClr val="80808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프로젝트 </a:t>
            </a:r>
            <a:r>
              <a:rPr kumimoji="0" lang="ko-KR" altLang="en-US" sz="1700" b="1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자동화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로 </a:t>
            </a:r>
            <a:r>
              <a:rPr kumimoji="0" lang="ko-KR" altLang="en-US" sz="1700" b="1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간편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하게 가능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]</a:t>
            </a:r>
          </a:p>
        </p:txBody>
      </p:sp>
      <p:sp>
        <p:nvSpPr>
          <p:cNvPr id="21" name="직사각형 52">
            <a:extLst>
              <a:ext uri="{FF2B5EF4-FFF2-40B4-BE49-F238E27FC236}">
                <a16:creationId xmlns:a16="http://schemas.microsoft.com/office/drawing/2014/main" id="{0D15A3CD-70E5-4FF4-B2FD-65C294C65B31}"/>
              </a:ext>
            </a:extLst>
          </p:cNvPr>
          <p:cNvSpPr/>
          <p:nvPr/>
        </p:nvSpPr>
        <p:spPr>
          <a:xfrm>
            <a:off x="295058" y="4051502"/>
            <a:ext cx="2009435" cy="484748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rgbClr val="80808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1. exe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파일로 실행 </a:t>
            </a:r>
          </a:p>
        </p:txBody>
      </p:sp>
      <p:pic>
        <p:nvPicPr>
          <p:cNvPr id="23" name="Picture 2" descr="https://cdn.discordapp.com/attachments/1038411223319978004/1083661186408665108/image.png">
            <a:extLst>
              <a:ext uri="{FF2B5EF4-FFF2-40B4-BE49-F238E27FC236}">
                <a16:creationId xmlns:a16="http://schemas.microsoft.com/office/drawing/2014/main" id="{744B414F-0648-458E-B358-8BC1C5EB0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92" y="2550829"/>
            <a:ext cx="2226366" cy="81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68">
            <a:extLst>
              <a:ext uri="{FF2B5EF4-FFF2-40B4-BE49-F238E27FC236}">
                <a16:creationId xmlns:a16="http://schemas.microsoft.com/office/drawing/2014/main" id="{05651993-F899-4265-9522-FE79FBBCB132}"/>
              </a:ext>
            </a:extLst>
          </p:cNvPr>
          <p:cNvSpPr/>
          <p:nvPr/>
        </p:nvSpPr>
        <p:spPr>
          <a:xfrm>
            <a:off x="211759" y="2589712"/>
            <a:ext cx="2117901" cy="394793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46263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64307" y="1359856"/>
            <a:ext cx="6343726" cy="360022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01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>
            <a:off x="490745" y="900761"/>
            <a:ext cx="1472279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170512"/>
            <a:ext cx="5182861" cy="54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schemeClr val="bg1"/>
                </a:solidFill>
              </a:rPr>
              <a:t>프로젝트 소개</a:t>
            </a:r>
          </a:p>
        </p:txBody>
      </p:sp>
      <p:pic>
        <p:nvPicPr>
          <p:cNvPr id="61" name="그림 6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0988" y="1359856"/>
            <a:ext cx="2994235" cy="5468286"/>
          </a:xfrm>
          <a:prstGeom prst="rect">
            <a:avLst/>
          </a:prstGeom>
        </p:spPr>
      </p:pic>
      <p:sp>
        <p:nvSpPr>
          <p:cNvPr id="56" name="직사각형 52"/>
          <p:cNvSpPr/>
          <p:nvPr/>
        </p:nvSpPr>
        <p:spPr>
          <a:xfrm>
            <a:off x="2628653" y="5532383"/>
            <a:ext cx="3467347" cy="923330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rgbClr val="80808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3.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상단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3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개의 영상의 </a:t>
            </a:r>
            <a:r>
              <a:rPr kumimoji="0" lang="ko-KR" altLang="en-US" sz="1800" b="1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댓글 추출</a:t>
            </a:r>
            <a:endParaRPr kumimoji="0" lang="en-US" altLang="ko-KR" sz="1800" b="1" i="0" u="none" strike="noStrike" kern="1200" cap="none" spc="0" normalizeH="0" baseline="0" dirty="0">
              <a:solidFill>
                <a:srgbClr val="272938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 (</a:t>
            </a:r>
            <a:r>
              <a:rPr lang="ko-KR" altLang="en-US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이후로는 영상 정보만 추출</a:t>
            </a:r>
            <a:r>
              <a:rPr lang="en-US" altLang="ko-KR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)</a:t>
            </a:r>
            <a:endParaRPr kumimoji="0" lang="ko-KR" altLang="en-US" sz="1800" b="1" i="0" u="none" strike="noStrike" kern="1200" cap="none" spc="0" normalizeH="0" baseline="0" dirty="0">
              <a:solidFill>
                <a:srgbClr val="272938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직사각형 52">
            <a:extLst>
              <a:ext uri="{FF2B5EF4-FFF2-40B4-BE49-F238E27FC236}">
                <a16:creationId xmlns:a16="http://schemas.microsoft.com/office/drawing/2014/main" id="{0D15A3CD-70E5-4FF4-B2FD-65C294C65B31}"/>
              </a:ext>
            </a:extLst>
          </p:cNvPr>
          <p:cNvSpPr/>
          <p:nvPr/>
        </p:nvSpPr>
        <p:spPr>
          <a:xfrm>
            <a:off x="9952641" y="5238127"/>
            <a:ext cx="1897471" cy="877163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rgbClr val="80808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0" i="0" u="none" strike="noStrike" kern="120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5. </a:t>
            </a:r>
            <a:r>
              <a:rPr lang="en-US" altLang="ko-KR" sz="1700" b="1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visualize</a:t>
            </a:r>
            <a:r>
              <a:rPr lang="en-US" altLang="ko-KR" sz="170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.exe</a:t>
            </a:r>
            <a:r>
              <a:rPr lang="ko-KR" altLang="en-US" sz="170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로 </a:t>
            </a:r>
            <a:r>
              <a:rPr lang="ko-KR" altLang="en-US" sz="1700" b="1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시각화 결과 </a:t>
            </a:r>
            <a:r>
              <a:rPr lang="ko-KR" altLang="en-US" sz="170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추출</a:t>
            </a:r>
            <a:endParaRPr kumimoji="0" lang="ko-KR" altLang="en-US" sz="1700" b="0" i="0" u="none" strike="noStrike" kern="1200" cap="none" spc="0" normalizeH="0" baseline="0" dirty="0">
              <a:solidFill>
                <a:srgbClr val="272938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2" name="직사각형 52"/>
          <p:cNvSpPr/>
          <p:nvPr/>
        </p:nvSpPr>
        <p:spPr>
          <a:xfrm>
            <a:off x="4937945" y="4738532"/>
            <a:ext cx="2847038" cy="507831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rgbClr val="80808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4. csv</a:t>
            </a:r>
            <a:r>
              <a:rPr lang="ko-KR" altLang="en-US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파일로 </a:t>
            </a:r>
            <a:r>
              <a:rPr lang="ko-KR" altLang="en-US" b="1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데이터 저장</a:t>
            </a:r>
            <a:endParaRPr lang="en-US" altLang="ko-KR" dirty="0">
              <a:solidFill>
                <a:srgbClr val="272938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8" name="Picture 2" descr="https://cdn.discordapp.com/attachments/1038411223319978004/1083661186408665108/image.png">
            <a:extLst>
              <a:ext uri="{FF2B5EF4-FFF2-40B4-BE49-F238E27FC236}">
                <a16:creationId xmlns:a16="http://schemas.microsoft.com/office/drawing/2014/main" id="{444CCB19-1104-4B08-A89D-A3B9EC524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5" y="4284983"/>
            <a:ext cx="2226366" cy="81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68">
            <a:extLst>
              <a:ext uri="{FF2B5EF4-FFF2-40B4-BE49-F238E27FC236}">
                <a16:creationId xmlns:a16="http://schemas.microsoft.com/office/drawing/2014/main" id="{ED810CA9-860C-43F8-BA01-A5A4BBD8B126}"/>
              </a:ext>
            </a:extLst>
          </p:cNvPr>
          <p:cNvSpPr/>
          <p:nvPr/>
        </p:nvSpPr>
        <p:spPr>
          <a:xfrm>
            <a:off x="9781563" y="4692043"/>
            <a:ext cx="1568742" cy="319717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55808389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729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solidFill>
                  <a:prstClr val="white"/>
                </a:solidFill>
              </a:rPr>
              <a:t>02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745" y="900761"/>
            <a:ext cx="1833362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170512"/>
            <a:ext cx="5182861" cy="54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schemeClr val="lt1"/>
                </a:solidFill>
              </a:rPr>
              <a:t>구글 트렌드</a:t>
            </a:r>
            <a:r>
              <a:rPr lang="en-US" altLang="ko-KR" sz="2000" b="1" i="1" kern="0">
                <a:solidFill>
                  <a:schemeClr val="lt1"/>
                </a:solidFill>
              </a:rPr>
              <a:t>,</a:t>
            </a:r>
            <a:r>
              <a:rPr lang="ko-KR" altLang="en-US" sz="2000" b="1" i="1" kern="0">
                <a:solidFill>
                  <a:schemeClr val="lt1"/>
                </a:solidFill>
              </a:rPr>
              <a:t> 유튜브를 선택한 이유</a:t>
            </a: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1733" y="2147887"/>
            <a:ext cx="4486791" cy="2520315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11121" y="2168842"/>
            <a:ext cx="4329011" cy="2520315"/>
          </a:xfrm>
          <a:prstGeom prst="rect">
            <a:avLst/>
          </a:prstGeom>
        </p:spPr>
      </p:pic>
      <p:sp>
        <p:nvSpPr>
          <p:cNvPr id="72" name="더하기 기호 71"/>
          <p:cNvSpPr>
            <a:spLocks noChangeAspect="1"/>
          </p:cNvSpPr>
          <p:nvPr/>
        </p:nvSpPr>
        <p:spPr>
          <a:xfrm>
            <a:off x="5580917" y="2828192"/>
            <a:ext cx="1080135" cy="1080135"/>
          </a:xfrm>
          <a:prstGeom prst="mathPlus">
            <a:avLst>
              <a:gd name="adj1" fmla="val 2352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769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 dirty="0">
                <a:solidFill>
                  <a:prstClr val="white"/>
                </a:solidFill>
              </a:rPr>
              <a:t>03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747" y="900761"/>
            <a:ext cx="2491326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170512"/>
            <a:ext cx="5182861" cy="54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schemeClr val="bg1"/>
                </a:solidFill>
              </a:rPr>
              <a:t>프로세스 흐름도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5CEB34-C16B-483A-B241-EA57C7143B60}"/>
              </a:ext>
            </a:extLst>
          </p:cNvPr>
          <p:cNvSpPr/>
          <p:nvPr/>
        </p:nvSpPr>
        <p:spPr>
          <a:xfrm>
            <a:off x="3494513" y="5911611"/>
            <a:ext cx="26302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chemeClr val="bg1"/>
                </a:solidFill>
              </a:rPr>
              <a:t>[ Main </a:t>
            </a:r>
            <a:r>
              <a:rPr lang="ko-KR" altLang="en-US" sz="2000" b="1" i="1" kern="0" dirty="0">
                <a:solidFill>
                  <a:schemeClr val="bg1"/>
                </a:solidFill>
              </a:rPr>
              <a:t>프로그램 </a:t>
            </a:r>
            <a:r>
              <a:rPr lang="en-US" altLang="ko-KR" sz="2000" b="1" i="1" kern="0" dirty="0">
                <a:solidFill>
                  <a:schemeClr val="bg1"/>
                </a:solidFill>
              </a:rPr>
              <a:t>] </a:t>
            </a:r>
            <a:endParaRPr lang="ko-KR" altLang="en-US" sz="2000" b="1" i="1" kern="0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2EE96A-EC2B-49DB-95FD-F8BC9BF68523}"/>
              </a:ext>
            </a:extLst>
          </p:cNvPr>
          <p:cNvSpPr/>
          <p:nvPr/>
        </p:nvSpPr>
        <p:spPr>
          <a:xfrm>
            <a:off x="7473846" y="5911611"/>
            <a:ext cx="263023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chemeClr val="bg1"/>
                </a:solidFill>
              </a:rPr>
              <a:t>[ </a:t>
            </a:r>
            <a:r>
              <a:rPr lang="ko-KR" altLang="en-US" sz="2000" b="1" i="1" kern="0" dirty="0">
                <a:solidFill>
                  <a:schemeClr val="bg1"/>
                </a:solidFill>
              </a:rPr>
              <a:t>시각화</a:t>
            </a:r>
            <a:r>
              <a:rPr lang="en-US" altLang="ko-KR" sz="2000" b="1" i="1" kern="0" dirty="0">
                <a:solidFill>
                  <a:schemeClr val="bg1"/>
                </a:solidFill>
              </a:rPr>
              <a:t> </a:t>
            </a:r>
            <a:r>
              <a:rPr lang="ko-KR" altLang="en-US" sz="2000" b="1" i="1" kern="0" dirty="0">
                <a:solidFill>
                  <a:schemeClr val="bg1"/>
                </a:solidFill>
              </a:rPr>
              <a:t>프로그램 </a:t>
            </a:r>
            <a:r>
              <a:rPr lang="en-US" altLang="ko-KR" sz="2000" b="1" i="1" kern="0" dirty="0">
                <a:solidFill>
                  <a:schemeClr val="bg1"/>
                </a:solidFill>
              </a:rPr>
              <a:t>] </a:t>
            </a:r>
            <a:endParaRPr lang="ko-KR" altLang="en-US" sz="2000" b="1" i="1" kern="0" dirty="0">
              <a:solidFill>
                <a:schemeClr val="bg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A92BC7A-692F-490A-9A35-009B37591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88" y="1401941"/>
            <a:ext cx="5933642" cy="500416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365E30E-3E0F-4F7C-949C-1BE95A4DB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846" y="1401940"/>
            <a:ext cx="3171825" cy="435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5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729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solidFill>
                  <a:prstClr val="white"/>
                </a:solidFill>
              </a:rPr>
              <a:t>04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747" y="900761"/>
            <a:ext cx="3645490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170512"/>
            <a:ext cx="5182861" cy="54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schemeClr val="bg1"/>
                </a:solidFill>
              </a:rPr>
              <a:t>사용한 라이브러리</a:t>
            </a:r>
          </a:p>
        </p:txBody>
      </p:sp>
      <p:sp>
        <p:nvSpPr>
          <p:cNvPr id="75" name="직사각형 19"/>
          <p:cNvSpPr/>
          <p:nvPr/>
        </p:nvSpPr>
        <p:spPr>
          <a:xfrm>
            <a:off x="2549157" y="6147710"/>
            <a:ext cx="8577107" cy="363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*</a:t>
            </a:r>
            <a:r>
              <a:rPr kumimoji="0" lang="ko-KR" altLang="en-US" sz="1200" b="0" i="0" u="none" strike="noStrike" kern="1200" cap="none" spc="0" normalizeH="0" baseline="0" dirty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포터블 프레임워크 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1200" b="0" i="0" u="none" strike="noStrike" kern="1200" cap="none" spc="0" normalizeH="0" baseline="0" dirty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 특정 플랫폼이나 운영체제에서 독립적으로 실행될 수 있는 소프트웨어 프레임워크</a:t>
            </a:r>
          </a:p>
        </p:txBody>
      </p:sp>
      <p:sp>
        <p:nvSpPr>
          <p:cNvPr id="87" name="직사각형 52"/>
          <p:cNvSpPr/>
          <p:nvPr/>
        </p:nvSpPr>
        <p:spPr>
          <a:xfrm>
            <a:off x="1208132" y="1905321"/>
            <a:ext cx="2651604" cy="1340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Selenium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*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포터블 프레임워크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동적으로 생성되는 사이트의 데이터를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크롤링 할 때 매우 유용하게 사용</a:t>
            </a:r>
          </a:p>
        </p:txBody>
      </p:sp>
      <p:sp>
        <p:nvSpPr>
          <p:cNvPr id="88" name="직사각형 52"/>
          <p:cNvSpPr/>
          <p:nvPr/>
        </p:nvSpPr>
        <p:spPr>
          <a:xfrm>
            <a:off x="1191709" y="4048737"/>
            <a:ext cx="2673251" cy="1359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Pandas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라이브러리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쉽고 직관적인 분류된 데이터로 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작업할 수 있도록 데이터 구조를 제공 </a:t>
            </a:r>
          </a:p>
        </p:txBody>
      </p:sp>
      <p:sp>
        <p:nvSpPr>
          <p:cNvPr id="89" name="직사각형 52"/>
          <p:cNvSpPr/>
          <p:nvPr/>
        </p:nvSpPr>
        <p:spPr>
          <a:xfrm>
            <a:off x="4703161" y="1896072"/>
            <a:ext cx="2586660" cy="1359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bs4</a:t>
            </a:r>
            <a:endParaRPr kumimoji="0" lang="en-US" altLang="ko-KR" sz="2000" b="1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라이브러리</a:t>
            </a:r>
            <a:endParaRPr kumimoji="0" lang="ko-KR" altLang="en-US" sz="14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HTML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정보로부터 데이터를 </a:t>
            </a:r>
            <a:endParaRPr kumimoji="0" lang="ko-KR" altLang="en-US" sz="1100" b="0" i="0" u="none" strike="noStrike" kern="1200" cap="none" spc="0" normalizeH="0" baseline="0">
              <a:solidFill>
                <a:srgbClr val="80808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가져오기 쉽게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,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데이터 별로 나누어 줌</a:t>
            </a:r>
            <a:endParaRPr kumimoji="0" lang="ko-KR" altLang="en-US" sz="1100" b="0" i="0" u="none" strike="noStrike" kern="1200" cap="none" spc="0" normalizeH="0" baseline="0">
              <a:solidFill>
                <a:srgbClr val="80808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0" name="직사각형 52"/>
          <p:cNvSpPr/>
          <p:nvPr/>
        </p:nvSpPr>
        <p:spPr>
          <a:xfrm>
            <a:off x="8328210" y="1943266"/>
            <a:ext cx="2629324" cy="1360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Webdriver_Manager</a:t>
            </a:r>
            <a:endParaRPr kumimoji="0" lang="en-US" altLang="ko-KR" sz="2000" b="1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라이브러리</a:t>
            </a:r>
            <a:endParaRPr kumimoji="0" lang="ko-KR" altLang="en-US" sz="14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크롬 드라이버를 크롬 브라우저</a:t>
            </a:r>
            <a:endParaRPr kumimoji="0" lang="ko-KR" altLang="en-US" sz="1100" b="0" i="0" u="none" strike="noStrike" kern="1200" cap="none" spc="0" normalizeH="0" baseline="0">
              <a:solidFill>
                <a:srgbClr val="80808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버전에 맞게 자동으로 다운로드</a:t>
            </a:r>
            <a:endParaRPr kumimoji="0" lang="ko-KR" altLang="en-US" sz="1100" b="0" i="0" u="none" strike="noStrike" kern="1200" cap="none" spc="0" normalizeH="0" baseline="0">
              <a:solidFill>
                <a:srgbClr val="80808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1" name="직사각형 52"/>
          <p:cNvSpPr/>
          <p:nvPr/>
        </p:nvSpPr>
        <p:spPr>
          <a:xfrm>
            <a:off x="4668797" y="4104221"/>
            <a:ext cx="2435126" cy="1361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Konlpy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라이브러리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한국어 정보처리를 위한 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파이썬 패키지</a:t>
            </a:r>
          </a:p>
        </p:txBody>
      </p:sp>
      <p:sp>
        <p:nvSpPr>
          <p:cNvPr id="92" name="직사각형 52"/>
          <p:cNvSpPr/>
          <p:nvPr/>
        </p:nvSpPr>
        <p:spPr>
          <a:xfrm>
            <a:off x="8293845" y="4096674"/>
            <a:ext cx="2759841" cy="1359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Wordcloud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라이브러리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텍스트데이터를 가지고 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워드클라우드를 생성하기 쉽게 도와줌</a:t>
            </a:r>
          </a:p>
        </p:txBody>
      </p:sp>
      <p:sp>
        <p:nvSpPr>
          <p:cNvPr id="93" name="직사각형 65"/>
          <p:cNvSpPr/>
          <p:nvPr/>
        </p:nvSpPr>
        <p:spPr>
          <a:xfrm>
            <a:off x="1017936" y="1760229"/>
            <a:ext cx="3018650" cy="1691002"/>
          </a:xfrm>
          <a:prstGeom prst="rect">
            <a:avLst/>
          </a:prstGeom>
          <a:noFill/>
          <a:ln w="635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4" name="직사각형 66"/>
          <p:cNvSpPr/>
          <p:nvPr/>
        </p:nvSpPr>
        <p:spPr>
          <a:xfrm>
            <a:off x="1039832" y="3927989"/>
            <a:ext cx="3018650" cy="1691002"/>
          </a:xfrm>
          <a:prstGeom prst="rect">
            <a:avLst/>
          </a:prstGeom>
          <a:noFill/>
          <a:ln w="635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5" name="직사각형 70"/>
          <p:cNvSpPr/>
          <p:nvPr/>
        </p:nvSpPr>
        <p:spPr>
          <a:xfrm>
            <a:off x="4417376" y="1776651"/>
            <a:ext cx="3018650" cy="1691002"/>
          </a:xfrm>
          <a:prstGeom prst="rect">
            <a:avLst/>
          </a:prstGeom>
          <a:noFill/>
          <a:ln w="635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6" name="직사각형 71"/>
          <p:cNvSpPr/>
          <p:nvPr/>
        </p:nvSpPr>
        <p:spPr>
          <a:xfrm>
            <a:off x="4450220" y="3933462"/>
            <a:ext cx="3018650" cy="1691002"/>
          </a:xfrm>
          <a:prstGeom prst="rect">
            <a:avLst/>
          </a:prstGeom>
          <a:noFill/>
          <a:ln w="635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7" name="직사각형 72"/>
          <p:cNvSpPr/>
          <p:nvPr/>
        </p:nvSpPr>
        <p:spPr>
          <a:xfrm>
            <a:off x="8095997" y="1776651"/>
            <a:ext cx="3018650" cy="1691002"/>
          </a:xfrm>
          <a:prstGeom prst="rect">
            <a:avLst/>
          </a:prstGeom>
          <a:noFill/>
          <a:ln w="635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8" name="직사각형 73"/>
          <p:cNvSpPr/>
          <p:nvPr/>
        </p:nvSpPr>
        <p:spPr>
          <a:xfrm>
            <a:off x="8106946" y="3944411"/>
            <a:ext cx="3018650" cy="1691002"/>
          </a:xfrm>
          <a:prstGeom prst="rect">
            <a:avLst/>
          </a:prstGeom>
          <a:noFill/>
          <a:ln w="635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86889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solidFill>
                  <a:prstClr val="white"/>
                </a:solidFill>
              </a:rPr>
              <a:t>05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90745" y="900761"/>
            <a:ext cx="4011659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170512"/>
            <a:ext cx="7151972" cy="54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000" b="1" i="1" kern="0">
                <a:solidFill>
                  <a:schemeClr val="lt1"/>
                </a:solidFill>
              </a:rPr>
              <a:t>프로젝트 주요 기능 </a:t>
            </a:r>
            <a:r>
              <a:rPr lang="en-US" altLang="ko-KR" sz="2000" i="1" kern="0">
                <a:solidFill>
                  <a:schemeClr val="lt1"/>
                </a:solidFill>
              </a:rPr>
              <a:t>-</a:t>
            </a:r>
            <a:r>
              <a:rPr lang="ko-KR" altLang="en-US" sz="2000" i="1" kern="0">
                <a:solidFill>
                  <a:schemeClr val="lt1"/>
                </a:solidFill>
              </a:rPr>
              <a:t> </a:t>
            </a:r>
            <a:r>
              <a:rPr lang="en-US" altLang="ko-KR" sz="2000" i="1" kern="0">
                <a:solidFill>
                  <a:schemeClr val="lt1"/>
                </a:solidFill>
              </a:rPr>
              <a:t>checker_module()</a:t>
            </a:r>
          </a:p>
        </p:txBody>
      </p:sp>
      <p:sp>
        <p:nvSpPr>
          <p:cNvPr id="65" name="직사각형 12"/>
          <p:cNvSpPr/>
          <p:nvPr/>
        </p:nvSpPr>
        <p:spPr>
          <a:xfrm>
            <a:off x="749106" y="1262919"/>
            <a:ext cx="11052568" cy="544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i="1" u="none" strike="noStrike" kern="0" cap="none" spc="0" normalizeH="0" baseline="0">
              <a:solidFill>
                <a:srgbClr val="272938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2"/>
          <a:srcRect b="55420"/>
          <a:stretch>
            <a:fillRect/>
          </a:stretch>
        </p:blipFill>
        <p:spPr>
          <a:xfrm>
            <a:off x="632758" y="1654810"/>
            <a:ext cx="4764003" cy="4806711"/>
          </a:xfrm>
          <a:prstGeom prst="rect">
            <a:avLst/>
          </a:prstGeom>
        </p:spPr>
      </p:pic>
      <p:sp>
        <p:nvSpPr>
          <p:cNvPr id="74" name="직사각형 12"/>
          <p:cNvSpPr/>
          <p:nvPr/>
        </p:nvSpPr>
        <p:spPr>
          <a:xfrm>
            <a:off x="3973423" y="1852649"/>
            <a:ext cx="3149645" cy="871614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solidFill>
              <a:schemeClr val="accent1"/>
            </a:solidFill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라이브러리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7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설치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7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유무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7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확인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후 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설치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7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하는</a:t>
            </a:r>
            <a:r>
              <a:rPr kumimoji="0" lang="en-US" altLang="ko-KR" sz="1700" b="1" i="1" u="none" strike="noStrike" kern="0" cap="none" spc="0" normalizeH="0" baseline="0" dirty="0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700" b="1" i="1" u="none" strike="noStrike" kern="0" cap="none" spc="0" normalizeH="0" baseline="0" dirty="0" err="1">
                <a:solidFill>
                  <a:srgbClr val="272938"/>
                </a:solidFill>
                <a:latin typeface="맑은 고딕"/>
                <a:ea typeface="맑은 고딕"/>
                <a:cs typeface="맑은 고딕"/>
              </a:rPr>
              <a:t>함수</a:t>
            </a:r>
            <a:endParaRPr kumimoji="0" lang="en-US" altLang="ko-KR" sz="1700" b="1" i="1" u="none" strike="noStrike" kern="0" cap="none" spc="0" normalizeH="0" baseline="0" dirty="0">
              <a:solidFill>
                <a:srgbClr val="272938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2"/>
          <a:srcRect t="44550"/>
          <a:stretch>
            <a:fillRect/>
          </a:stretch>
        </p:blipFill>
        <p:spPr>
          <a:xfrm>
            <a:off x="7210021" y="1089053"/>
            <a:ext cx="4483266" cy="5626061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E2A1E60-FACA-43F9-8396-8D2B130D74B3}"/>
              </a:ext>
            </a:extLst>
          </p:cNvPr>
          <p:cNvGrpSpPr/>
          <p:nvPr/>
        </p:nvGrpSpPr>
        <p:grpSpPr>
          <a:xfrm>
            <a:off x="497011" y="1042126"/>
            <a:ext cx="415910" cy="175612"/>
            <a:chOff x="518685" y="5627247"/>
            <a:chExt cx="415910" cy="175612"/>
          </a:xfrm>
        </p:grpSpPr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9F004A0B-8672-409E-ABCC-D4070F14C221}"/>
                </a:ext>
              </a:extLst>
            </p:cNvPr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모서리가 둥근 직사각형 9">
              <a:extLst>
                <a:ext uri="{FF2B5EF4-FFF2-40B4-BE49-F238E27FC236}">
                  <a16:creationId xmlns:a16="http://schemas.microsoft.com/office/drawing/2014/main" id="{8766E905-078D-437E-AF5F-A9D41596E522}"/>
                </a:ext>
              </a:extLst>
            </p:cNvPr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모서리가 둥근 직사각형 10">
              <a:extLst>
                <a:ext uri="{FF2B5EF4-FFF2-40B4-BE49-F238E27FC236}">
                  <a16:creationId xmlns:a16="http://schemas.microsoft.com/office/drawing/2014/main" id="{91D4648F-0C6A-4BDE-BF3A-3C6C9EC94EDF}"/>
                </a:ext>
              </a:extLst>
            </p:cNvPr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모서리가 둥근 직사각형 11">
              <a:extLst>
                <a:ext uri="{FF2B5EF4-FFF2-40B4-BE49-F238E27FC236}">
                  <a16:creationId xmlns:a16="http://schemas.microsoft.com/office/drawing/2014/main" id="{7998C125-D4D9-4F2E-A2F0-1A681EF039A7}"/>
                </a:ext>
              </a:extLst>
            </p:cNvPr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52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967</ep:Words>
  <ep:PresentationFormat>와이드스크린</ep:PresentationFormat>
  <ep:Paragraphs>284</ep:Paragraphs>
  <ep:Slides>23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ep:HeadingPairs>
  <ep:TitlesOfParts>
    <vt:vector size="24" baseType="lpstr"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2019-02-08T07:37:09.000</dcterms:created>
  <dc:creator>조땡</dc:creator>
  <cp:lastModifiedBy>jsh35</cp:lastModifiedBy>
  <dcterms:modified xsi:type="dcterms:W3CDTF">2023-03-12T20:39:46.740</dcterms:modified>
  <cp:revision>411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